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dp" ContentType="image/vnd.ms-photo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3"/>
  </p:sldMasterIdLst>
  <p:notesMasterIdLst>
    <p:notesMasterId r:id="rId30"/>
  </p:notesMasterIdLst>
  <p:sldIdLst>
    <p:sldId id="285" r:id="rId4"/>
    <p:sldId id="257" r:id="rId5"/>
    <p:sldId id="331" r:id="rId6"/>
    <p:sldId id="279" r:id="rId7"/>
    <p:sldId id="280" r:id="rId8"/>
    <p:sldId id="281" r:id="rId9"/>
    <p:sldId id="282" r:id="rId10"/>
    <p:sldId id="283" r:id="rId11"/>
    <p:sldId id="316" r:id="rId12"/>
    <p:sldId id="315" r:id="rId13"/>
    <p:sldId id="267" r:id="rId14"/>
    <p:sldId id="303" r:id="rId15"/>
    <p:sldId id="258" r:id="rId16"/>
    <p:sldId id="317" r:id="rId17"/>
    <p:sldId id="284" r:id="rId18"/>
    <p:sldId id="259" r:id="rId19"/>
    <p:sldId id="261" r:id="rId20"/>
    <p:sldId id="262" r:id="rId21"/>
    <p:sldId id="263" r:id="rId22"/>
    <p:sldId id="268" r:id="rId23"/>
    <p:sldId id="332" r:id="rId24"/>
    <p:sldId id="333" r:id="rId25"/>
    <p:sldId id="334" r:id="rId26"/>
    <p:sldId id="335" r:id="rId27"/>
    <p:sldId id="336" r:id="rId28"/>
    <p:sldId id="266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tthew Hofbauer" initials="" lastIdx="1" clrIdx="0"/>
  <p:cmAuthor id="1" name="David Singer" initials="" lastIdx="1" clrIdx="1"/>
  <p:cmAuthor id="2" name="Jian Gao (ZEBRA)" initials="JG(" lastIdx="1" clrIdx="2"/>
  <p:cmAuthor id="3" name="Dilshan Perera" initials="Dilshan" lastIdx="1" clrIdx="3"/>
  <p:cmAuthor id="4" name="Pellegrino, Joseph" initials="PJ" lastIdx="2" clrIdx="4"/>
  <p:cmAuthor id="5" name="Shah,Yogesh" initials="S" lastIdx="1" clrIdx="5"/>
  <p:cmAuthor id="6" name="Kayser, Christopher" initials="KC" lastIdx="2" clrIdx="6"/>
  <p:cmAuthor id="7" name="Stanley T Lin(林大興_Pegatron)" initials="STL" lastIdx="1" clrIdx="7"/>
  <p:cmAuthor id="8" name="Wei Ren Zheng" initials="WRZ" lastIdx="2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02" y="22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49D05-6128-4D0D-A32A-06A5E73B386C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编辑母版文本样式</a:t>
            </a:r>
            <a:endParaRPr lang="zh-TW" altLang="en-US"/>
          </a:p>
          <a:p>
            <a:pPr lvl="1"/>
            <a:r>
              <a:rPr lang="zh-TW" altLang="en-US"/>
              <a:t>第二级</a:t>
            </a:r>
            <a:endParaRPr lang="zh-TW" altLang="en-US"/>
          </a:p>
          <a:p>
            <a:pPr lvl="2"/>
            <a:r>
              <a:rPr lang="zh-TW" altLang="en-US"/>
              <a:t>第三级</a:t>
            </a:r>
            <a:endParaRPr lang="zh-TW" altLang="en-US"/>
          </a:p>
          <a:p>
            <a:pPr lvl="3"/>
            <a:r>
              <a:rPr lang="zh-TW" altLang="en-US"/>
              <a:t>第四级</a:t>
            </a:r>
            <a:endParaRPr lang="zh-TW" altLang="en-US"/>
          </a:p>
          <a:p>
            <a:pPr lvl="4"/>
            <a:r>
              <a:rPr lang="zh-TW" altLang="en-US"/>
              <a:t>第五级</a:t>
            </a:r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9F42C-2DAE-424C-A4B8-3140182C3E9F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10" y="2130427"/>
            <a:ext cx="10363201" cy="1470026"/>
          </a:xfrm>
        </p:spPr>
        <p:txBody>
          <a:bodyPr/>
          <a:lstStyle>
            <a:lvl1pPr algn="ctr">
              <a:defRPr sz="4255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11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5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2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7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83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98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75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2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6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pPr fontAlgn="base"/>
            <a:r>
              <a:rPr lang="zh-TW" altLang="en-US" strike="noStrike" noProof="1"/>
              <a:t>按一下以編輯母片標題樣式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C9BFF10-4709-4A03-AAF4-84B9BAA7E286}" type="datetimeFigureOut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E69E5A-0748-4B16-BC06-4E9EBFA43BE1}" type="slidenum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TW" altLang="en-US" strike="noStrike" noProof="1"/>
              <a:t>按一下以編輯母片標題樣式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base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base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base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base"/>
            <a:r>
              <a:rPr lang="zh-TW" altLang="en-US" strike="noStrike" noProof="1"/>
              <a:t>第五層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base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base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base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base"/>
            <a:r>
              <a:rPr lang="zh-TW" altLang="en-US" strike="noStrike" noProof="1"/>
              <a:t>第五層</a:t>
            </a:r>
            <a:endParaRPr lang="en-US" strike="noStrike" noProof="1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C9BFF10-4709-4A03-AAF4-84B9BAA7E286}" type="datetimeFigureOut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E69E5A-0748-4B16-BC06-4E9EBFA43BE1}" type="slidenum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TW" altLang="en-US" strike="noStrike" noProof="1"/>
              <a:t>按一下以編輯母片標題樣式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 fontAlgn="base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 fontAlgn="base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base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base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base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base"/>
            <a:r>
              <a:rPr lang="zh-TW" altLang="en-US" strike="noStrike" noProof="1"/>
              <a:t>第五層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 fontAlgn="base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 fontAlgn="base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base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base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base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base"/>
            <a:r>
              <a:rPr lang="zh-TW" altLang="en-US" strike="noStrike" noProof="1"/>
              <a:t>第五層</a:t>
            </a:r>
            <a:endParaRPr lang="en-US" strike="noStrike" noProof="1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C9BFF10-4709-4A03-AAF4-84B9BAA7E286}" type="datetimeFigureOut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E69E5A-0748-4B16-BC06-4E9EBFA43BE1}" type="slidenum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TW" altLang="en-US" strike="noStrike" noProof="1"/>
              <a:t>按一下以編輯母片標題樣式</a:t>
            </a:r>
            <a:endParaRPr lang="en-US" strike="noStrike" noProof="1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C9BFF10-4709-4A03-AAF4-84B9BAA7E286}" type="datetimeFigureOut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E69E5A-0748-4B16-BC06-4E9EBFA43BE1}" type="slidenum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C9BFF10-4709-4A03-AAF4-84B9BAA7E286}" type="datetimeFigureOut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E69E5A-0748-4B16-BC06-4E9EBFA43BE1}" type="slidenum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880"/>
            </a:lvl1pPr>
          </a:lstStyle>
          <a:p>
            <a:pPr fontAlgn="base"/>
            <a:r>
              <a:rPr lang="zh-TW" altLang="en-US" strike="noStrike" noProof="1"/>
              <a:t>按一下以編輯母片標題樣式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base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base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base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base"/>
            <a:r>
              <a:rPr lang="zh-TW" altLang="en-US" strike="noStrike" noProof="1"/>
              <a:t>第五層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 fontAlgn="base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C9BFF10-4709-4A03-AAF4-84B9BAA7E286}" type="datetimeFigureOut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E69E5A-0748-4B16-BC06-4E9EBFA43BE1}" type="slidenum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880"/>
            </a:lvl1pPr>
          </a:lstStyle>
          <a:p>
            <a:pPr fontAlgn="base"/>
            <a:r>
              <a:rPr lang="zh-TW" altLang="en-US" strike="noStrike" noProof="1"/>
              <a:t>按一下以編輯母片標題樣式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marL="0" marR="0" lvl="0" indent="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TW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按一下圖示以新增圖片</a:t>
            </a:r>
            <a:endParaRPr kumimoji="0" 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 fontAlgn="base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C9BFF10-4709-4A03-AAF4-84B9BAA7E286}" type="datetimeFigureOut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E69E5A-0748-4B16-BC06-4E9EBFA43BE1}" type="slidenum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TW" altLang="en-US" strike="noStrike" noProof="1"/>
              <a:t>按一下以編輯母片標題樣式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base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base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base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base"/>
            <a:r>
              <a:rPr lang="zh-TW" altLang="en-US" strike="noStrike" noProof="1"/>
              <a:t>第五層</a:t>
            </a:r>
            <a:endParaRPr 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C9BFF10-4709-4A03-AAF4-84B9BAA7E286}" type="datetimeFigureOut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E69E5A-0748-4B16-BC06-4E9EBFA43BE1}" type="slidenum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TW" altLang="en-US" strike="noStrike" noProof="1"/>
              <a:t>按一下以編輯母片標題樣式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base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base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base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base"/>
            <a:r>
              <a:rPr lang="zh-TW" altLang="en-US" strike="noStrike" noProof="1"/>
              <a:t>第五層</a:t>
            </a:r>
            <a:endParaRPr 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C9BFF10-4709-4A03-AAF4-84B9BAA7E286}" type="datetimeFigureOut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E69E5A-0748-4B16-BC06-4E9EBFA43BE1}" type="slidenum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Diagram">
    <p:bg>
      <p:bgPr>
        <a:solidFill>
          <a:srgbClr val="F3F4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1"/>
          <p:cNvSpPr/>
          <p:nvPr/>
        </p:nvSpPr>
        <p:spPr>
          <a:xfrm>
            <a:off x="152400" y="152400"/>
            <a:ext cx="11887200" cy="6553200"/>
          </a:xfrm>
          <a:prstGeom prst="roundRect">
            <a:avLst>
              <a:gd name="adj" fmla="val 279"/>
            </a:avLst>
          </a:prstGeom>
          <a:solidFill>
            <a:srgbClr val="FFFFFF"/>
          </a:solidFill>
          <a:ln w="12700">
            <a:solidFill>
              <a:srgbClr val="DBDEE2"/>
            </a:solidFill>
            <a:miter lim="400000"/>
          </a:ln>
          <a:effectLst>
            <a:outerShdw blurRad="12700" dist="12700" dir="5400000" rotWithShape="0">
              <a:srgbClr val="BBC0C7"/>
            </a:outerShdw>
          </a:effectLst>
        </p:spPr>
        <p:txBody>
          <a:bodyPr lIns="0" tIns="0" rIns="0" bIns="0" anchor="ctr"/>
          <a:lstStyle/>
          <a:p>
            <a:pPr marL="0" marR="0" lvl="0" indent="0" algn="l" defTabSz="10922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6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kumimoji="0" sz="122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79" y="-9245"/>
            <a:ext cx="12182444" cy="542095"/>
          </a:xfrm>
        </p:spPr>
        <p:txBody>
          <a:bodyPr/>
          <a:lstStyle>
            <a:lvl1pPr>
              <a:defRPr sz="3135">
                <a:latin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1985" y="894958"/>
            <a:ext cx="11488033" cy="5792307"/>
          </a:xfr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ts val="110"/>
              </a:spcBef>
              <a:spcAft>
                <a:spcPct val="0"/>
              </a:spcAft>
              <a:buFont typeface="Arial" panose="020B0604020202020204" pitchFamily="34" charset="0"/>
              <a:defRPr lang="zh-TW" altLang="en-US" sz="2355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  <a:lvl2pPr algn="l" rtl="0" eaLnBrk="0" fontAlgn="base" hangingPunct="0">
              <a:spcBef>
                <a:spcPts val="110"/>
              </a:spcBef>
              <a:spcAft>
                <a:spcPct val="0"/>
              </a:spcAft>
              <a:buFont typeface="Arial" panose="020B0604020202020204" pitchFamily="34" charset="0"/>
              <a:defRPr lang="zh-TW" altLang="en-US" sz="213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2pPr>
            <a:lvl3pPr algn="l" rtl="0" eaLnBrk="0" fontAlgn="base" hangingPunct="0">
              <a:spcBef>
                <a:spcPts val="110"/>
              </a:spcBef>
              <a:spcAft>
                <a:spcPct val="0"/>
              </a:spcAft>
              <a:buFont typeface="Arial" panose="020B0604020202020204" pitchFamily="34" charset="0"/>
              <a:defRPr lang="zh-TW" altLang="en-US" sz="1905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3pPr>
            <a:lvl4pPr algn="l" rtl="0" eaLnBrk="0" fontAlgn="base" hangingPunct="0">
              <a:spcBef>
                <a:spcPts val="110"/>
              </a:spcBef>
              <a:spcAft>
                <a:spcPct val="0"/>
              </a:spcAft>
              <a:buFont typeface="Arial" panose="020B0604020202020204" pitchFamily="34" charset="0"/>
              <a:defRPr lang="zh-TW" altLang="en-US" sz="168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4pPr>
            <a:lvl5pPr algn="l" rtl="0" eaLnBrk="0" fontAlgn="base" hangingPunct="0">
              <a:spcBef>
                <a:spcPts val="110"/>
              </a:spcBef>
              <a:spcAft>
                <a:spcPct val="0"/>
              </a:spcAft>
              <a:buFont typeface="Arial" panose="020B0604020202020204" pitchFamily="34" charset="0"/>
              <a:defRPr lang="zh-TW" altLang="en-US" sz="1680" kern="1200" dirty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zh-TW" altLang="en-US" dirty="0"/>
          </a:p>
          <a:p>
            <a:pPr lvl="1"/>
            <a:r>
              <a:rPr lang="zh-TW" altLang="en-US" dirty="0"/>
              <a:t>第二層</a:t>
            </a:r>
            <a:endParaRPr lang="zh-TW" altLang="en-US" dirty="0"/>
          </a:p>
          <a:p>
            <a:pPr lvl="2"/>
            <a:r>
              <a:rPr lang="zh-TW" altLang="en-US" dirty="0"/>
              <a:t>第三層</a:t>
            </a:r>
            <a:endParaRPr lang="zh-TW" altLang="en-US" dirty="0"/>
          </a:p>
          <a:p>
            <a:pPr lvl="3"/>
            <a:r>
              <a:rPr lang="zh-TW" altLang="en-US" dirty="0"/>
              <a:t>第四層</a:t>
            </a:r>
            <a:endParaRPr lang="zh-TW" altLang="en-US" dirty="0"/>
          </a:p>
          <a:p>
            <a:pPr lvl="4"/>
            <a:r>
              <a:rPr lang="zh-TW" altLang="en-US" dirty="0"/>
              <a:t>第五層</a:t>
            </a:r>
            <a:endParaRPr lang="zh-TW" altLang="en-US" dirty="0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EGATR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圖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3" y="0"/>
            <a:ext cx="12183533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圖片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33" y="0"/>
            <a:ext cx="121835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內容版面配置區 7"/>
          <p:cNvSpPr>
            <a:spLocks noGrp="1"/>
          </p:cNvSpPr>
          <p:nvPr>
            <p:ph sz="quarter" idx="11"/>
          </p:nvPr>
        </p:nvSpPr>
        <p:spPr>
          <a:xfrm>
            <a:off x="406135" y="363530"/>
            <a:ext cx="8122691" cy="5655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690">
                <a:latin typeface="Calibri" panose="020F0502020204030204" pitchFamily="34" charset="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511810" indent="0">
              <a:buNone/>
              <a:defRPr sz="314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</a:lstStyle>
          <a:p>
            <a:pPr lvl="0" fontAlgn="base"/>
            <a:r>
              <a:rPr lang="zh-TW" altLang="en-US" sz="2240" strike="noStrike" noProof="1"/>
              <a:t>按一下以編輯母片文字樣式</a:t>
            </a:r>
            <a:endParaRPr lang="zh-TW" altLang="en-US" strike="noStrike" noProof="1"/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3"/>
          </p:nvPr>
        </p:nvSpPr>
        <p:spPr>
          <a:xfrm>
            <a:off x="406135" y="1492795"/>
            <a:ext cx="11288152" cy="45984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65" baseline="0">
                <a:latin typeface="Calibri" panose="020F0502020204030204" pitchFamily="34" charset="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511810" indent="0">
              <a:buNone/>
              <a:defRPr/>
            </a:lvl2pPr>
            <a:lvl3pPr marL="1024255" indent="0">
              <a:buNone/>
              <a:defRPr/>
            </a:lvl3pPr>
            <a:lvl4pPr marL="1536700" indent="0">
              <a:buNone/>
              <a:defRPr/>
            </a:lvl4pPr>
            <a:lvl5pPr marL="2049145" indent="0">
              <a:buNone/>
              <a:defRPr/>
            </a:lvl5pPr>
          </a:lstStyle>
          <a:p>
            <a:pPr lvl="0" fontAlgn="base"/>
            <a:r>
              <a:rPr lang="zh-TW" altLang="en-US" sz="1305" strike="noStrike" noProof="1"/>
              <a:t>按一下以編輯母片文字樣式</a:t>
            </a:r>
            <a:endParaRPr lang="zh-TW" altLang="en-US" strike="noStrike" noProof="1"/>
          </a:p>
        </p:txBody>
      </p:sp>
      <p:sp>
        <p:nvSpPr>
          <p:cNvPr id="1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824384" y="6345556"/>
            <a:ext cx="2844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1345" noProof="1">
                <a:solidFill>
                  <a:srgbClr val="7F7F7F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25D56B5-9ED0-40E7-9B1C-549367C2CAE7}" type="slidenum">
              <a:rPr kumimoji="0" lang="zh-TW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1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81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 userDrawn="1"/>
        </p:nvSpPr>
        <p:spPr>
          <a:xfrm>
            <a:off x="0" y="0"/>
            <a:ext cx="12192000" cy="532130"/>
          </a:xfrm>
          <a:prstGeom prst="rect">
            <a:avLst/>
          </a:prstGeom>
          <a:solidFill>
            <a:srgbClr val="134EB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102405" tIns="51202" rIns="102405" bIns="51202">
            <a:spAutoFit/>
          </a:bodyPr>
          <a:lstStyle>
            <a:lvl1pPr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en-US" altLang="zh-TW" sz="2800" b="1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4" name="Picture 12" descr="confidential_orang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498" y="0"/>
            <a:ext cx="1194513" cy="309464"/>
          </a:xfrm>
          <a:prstGeom prst="rect">
            <a:avLst/>
          </a:prstGeom>
          <a:effectLst>
            <a:outerShdw blurRad="63500" sx="102000" sy="102000" algn="ctr">
              <a:srgbClr val="000000">
                <a:alpha val="43000"/>
              </a:srgbClr>
            </a:outerShdw>
          </a:effec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0" y="73"/>
            <a:ext cx="12192000" cy="528639"/>
          </a:xfrm>
        </p:spPr>
        <p:txBody>
          <a:bodyPr/>
          <a:lstStyle>
            <a:lvl1pPr marL="0" algn="l" defTabSz="487045" rtl="0" eaLnBrk="1" latinLnBrk="0" hangingPunct="1">
              <a:defRPr kumimoji="1" lang="zh-TW" altLang="en-US" sz="2800" b="1" kern="1200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zh-TW" altLang="en-US" dirty="0"/>
          </a:p>
        </p:txBody>
      </p:sp>
      <p:sp>
        <p:nvSpPr>
          <p:cNvPr id="5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09202" y="6356455"/>
            <a:ext cx="2844933" cy="364599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r>
              <a:rPr lang="en-US" altLang="zh-TW"/>
              <a:t>Confidential</a:t>
            </a:r>
            <a:endParaRPr lang="zh-TW" alt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164871" y="6356455"/>
            <a:ext cx="3862260" cy="364599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976769" y="6356170"/>
            <a:ext cx="2880767" cy="366377"/>
          </a:xfrm>
        </p:spPr>
        <p:txBody>
          <a:bodyPr/>
          <a:lstStyle>
            <a:lvl1pPr>
              <a:defRPr kumimoji="1">
                <a:solidFill>
                  <a:srgbClr val="00A4DE"/>
                </a:solidFill>
              </a:defRPr>
            </a:lvl1pPr>
          </a:lstStyle>
          <a:p>
            <a:pPr>
              <a:defRPr/>
            </a:pPr>
            <a:fld id="{A006FAFE-5151-44C5-946A-9B24DC89DB35}" type="slidenum">
              <a:rPr lang="uk-UA" altLang="en-US"/>
            </a:fld>
            <a:endParaRPr lang="uk-UA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EGATR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圖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83" y="0"/>
            <a:ext cx="12184037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圖片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83" y="0"/>
            <a:ext cx="1218403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內容版面配置區 7"/>
          <p:cNvSpPr>
            <a:spLocks noGrp="1"/>
          </p:cNvSpPr>
          <p:nvPr>
            <p:ph sz="quarter" idx="11"/>
          </p:nvPr>
        </p:nvSpPr>
        <p:spPr>
          <a:xfrm>
            <a:off x="406216" y="363436"/>
            <a:ext cx="4336084" cy="5655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11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3135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512445" indent="0">
              <a:buNone/>
              <a:defRPr sz="3135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10" name="內容版面配置區 9"/>
          <p:cNvSpPr>
            <a:spLocks noGrp="1"/>
          </p:cNvSpPr>
          <p:nvPr>
            <p:ph sz="quarter" idx="12"/>
          </p:nvPr>
        </p:nvSpPr>
        <p:spPr>
          <a:xfrm>
            <a:off x="406143" y="927392"/>
            <a:ext cx="5329521" cy="5655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5" i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512445" indent="0">
              <a:buNone/>
              <a:defRPr sz="1795" i="1">
                <a:solidFill>
                  <a:schemeClr val="accent1">
                    <a:lumMod val="75000"/>
                  </a:schemeClr>
                </a:solidFill>
              </a:defRPr>
            </a:lvl2pPr>
            <a:lvl3pPr marL="1024255" indent="0">
              <a:buNone/>
              <a:defRPr sz="1795" i="1">
                <a:solidFill>
                  <a:schemeClr val="accent1">
                    <a:lumMod val="75000"/>
                  </a:schemeClr>
                </a:solidFill>
              </a:defRPr>
            </a:lvl3pPr>
            <a:lvl4pPr marL="1536700" indent="0">
              <a:buNone/>
              <a:defRPr sz="1795" i="1">
                <a:solidFill>
                  <a:schemeClr val="accent1">
                    <a:lumMod val="75000"/>
                  </a:schemeClr>
                </a:solidFill>
              </a:defRPr>
            </a:lvl4pPr>
            <a:lvl5pPr marL="2049145" indent="0">
              <a:buNone/>
              <a:defRPr sz="1795" i="1"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3"/>
          </p:nvPr>
        </p:nvSpPr>
        <p:spPr>
          <a:xfrm>
            <a:off x="406135" y="1492795"/>
            <a:ext cx="11288152" cy="45984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70" baseline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512445" indent="0">
              <a:buNone/>
              <a:defRPr/>
            </a:lvl2pPr>
            <a:lvl3pPr marL="1024255" indent="0">
              <a:buNone/>
              <a:defRPr/>
            </a:lvl3pPr>
            <a:lvl4pPr marL="1536700" indent="0">
              <a:buNone/>
              <a:defRPr/>
            </a:lvl4pPr>
            <a:lvl5pPr marL="2049145" indent="0">
              <a:buNone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zh-TW" altLang="en-US" dirty="0"/>
          </a:p>
        </p:txBody>
      </p:sp>
      <p:sp>
        <p:nvSpPr>
          <p:cNvPr id="1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823472" y="6345784"/>
            <a:ext cx="2844933" cy="364599"/>
          </a:xfrm>
          <a:prstGeom prst="rect">
            <a:avLst/>
          </a:prstGeom>
        </p:spPr>
        <p:txBody>
          <a:bodyPr/>
          <a:lstStyle/>
          <a:p>
            <a:pPr lvl="0" algn="r" eaLnBrk="1" hangingPunct="1"/>
            <a:fld id="{9A0DB2DC-4C9A-4742-B13C-FB6460FD3503}" type="slidenum">
              <a:rPr lang="zh-TW" altLang="en-US" sz="1200" dirty="0">
                <a:solidFill>
                  <a:srgbClr val="7F7F7F"/>
                </a:solidFill>
              </a:rPr>
            </a:fld>
            <a:endParaRPr lang="zh-TW" altLang="en-US" sz="1200" dirty="0">
              <a:solidFill>
                <a:srgbClr val="7F7F7F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1117609" y="8475133"/>
            <a:ext cx="3657600" cy="486834"/>
          </a:xfrm>
        </p:spPr>
        <p:txBody>
          <a:bodyPr/>
          <a:lstStyle/>
          <a:p>
            <a:fld id="{FAE88FF1-2C18-4A0E-91AD-C74148E4C1C5}" type="datetimeFigureOut">
              <a:rPr lang="zh-TW" altLang="en-US" smtClean="0"/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5384804" y="8475133"/>
            <a:ext cx="5486401" cy="486834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80800" y="8475133"/>
            <a:ext cx="3657600" cy="486834"/>
          </a:xfrm>
        </p:spPr>
        <p:txBody>
          <a:bodyPr/>
          <a:lstStyle/>
          <a:p>
            <a:fld id="{D00AFB9F-9A76-4833-BBFA-BFD914C38B6B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標題及物件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圖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82" y="0"/>
            <a:ext cx="12184037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圖片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82" y="0"/>
            <a:ext cx="1218403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內容版面配置區 7"/>
          <p:cNvSpPr>
            <a:spLocks noGrp="1"/>
          </p:cNvSpPr>
          <p:nvPr>
            <p:ph sz="quarter" idx="11"/>
          </p:nvPr>
        </p:nvSpPr>
        <p:spPr>
          <a:xfrm>
            <a:off x="406135" y="363531"/>
            <a:ext cx="7339090" cy="5655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11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690"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512445" indent="0">
              <a:buNone/>
              <a:defRPr sz="3135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</a:lstStyle>
          <a:p>
            <a:pPr lvl="0"/>
            <a:r>
              <a:rPr lang="zh-TW" altLang="en-US" noProof="1"/>
              <a:t>按一下以編輯母片文字樣式</a:t>
            </a:r>
            <a:endParaRPr lang="zh-TW" altLang="en-US" noProof="1"/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3"/>
          </p:nvPr>
        </p:nvSpPr>
        <p:spPr>
          <a:xfrm>
            <a:off x="406135" y="1193036"/>
            <a:ext cx="11288152" cy="4889526"/>
          </a:xfrm>
          <a:prstGeom prst="rect">
            <a:avLst/>
          </a:prstGeom>
        </p:spPr>
        <p:txBody>
          <a:bodyPr/>
          <a:lstStyle>
            <a:lvl1pPr marL="320040" indent="-320040">
              <a:buFont typeface="Arial" panose="020B0604020202020204" pitchFamily="34" charset="0"/>
              <a:buChar char="•"/>
              <a:defRPr sz="1795" baseline="0">
                <a:latin typeface="Calibri" panose="020F0502020204030204" pitchFamily="34" charset="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1024255" indent="-512445">
              <a:buFont typeface="Arial" panose="020B0604020202020204" pitchFamily="34" charset="0"/>
              <a:buChar char="•"/>
              <a:defRPr sz="1570"/>
            </a:lvl2pPr>
            <a:lvl3pPr marL="1408430" indent="-384175">
              <a:buFont typeface="Arial" panose="020B0604020202020204" pitchFamily="34" charset="0"/>
              <a:buChar char="•"/>
              <a:defRPr sz="1345"/>
            </a:lvl3pPr>
            <a:lvl4pPr marL="1536700" indent="0">
              <a:buNone/>
              <a:defRPr/>
            </a:lvl4pPr>
            <a:lvl5pPr marL="2049145" indent="0">
              <a:buNone/>
              <a:defRPr/>
            </a:lvl5pPr>
          </a:lstStyle>
          <a:p>
            <a:pPr lvl="0"/>
            <a:r>
              <a:rPr lang="zh-TW" altLang="en-US" noProof="1"/>
              <a:t>按一下以編輯母片文字樣式</a:t>
            </a:r>
            <a:endParaRPr lang="zh-TW" altLang="en-US" noProof="1"/>
          </a:p>
          <a:p>
            <a:pPr lvl="1"/>
            <a:endParaRPr lang="zh-TW" altLang="en-US" noProof="1"/>
          </a:p>
          <a:p>
            <a:pPr lvl="2"/>
            <a:endParaRPr lang="zh-TW" altLang="en-US" noProof="1"/>
          </a:p>
        </p:txBody>
      </p:sp>
      <p:sp>
        <p:nvSpPr>
          <p:cNvPr id="1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823472" y="6345784"/>
            <a:ext cx="2844933" cy="364599"/>
          </a:xfrm>
          <a:prstGeom prst="rect">
            <a:avLst/>
          </a:prstGeom>
        </p:spPr>
        <p:txBody>
          <a:bodyPr/>
          <a:lstStyle>
            <a:lvl1pPr algn="r" eaLnBrk="1" hangingPunct="1">
              <a:defRPr sz="1345" noProof="1">
                <a:solidFill>
                  <a:srgbClr val="7F7F7F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402611D-FC6E-4C21-A47B-07D70AE38188}" type="slidenum">
              <a:rPr kumimoji="0" lang="zh-TW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</a:fld>
            <a:endParaRPr kumimoji="0" lang="zh-TW" altLang="en-US" sz="1200" b="0" i="0" u="none" strike="noStrike" kern="1200" cap="none" spc="0" normalizeH="0" baseline="0" noProof="1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pPr fontAlgn="base"/>
            <a:r>
              <a:rPr lang="zh-TW" altLang="en-US" strike="noStrike" noProof="1"/>
              <a:t>按一下以編輯母片標題樣式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pPr fontAlgn="base"/>
            <a:r>
              <a:rPr lang="zh-TW" altLang="en-US" strike="noStrike" noProof="1"/>
              <a:t>按一下以編輯母片副標題樣式</a:t>
            </a:r>
            <a:endParaRPr 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C9BFF10-4709-4A03-AAF4-84B9BAA7E286}" type="datetimeFigureOut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E69E5A-0748-4B16-BC06-4E9EBFA43BE1}" type="slidenum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TW" altLang="en-US" strike="noStrike" noProof="1"/>
              <a:t>按一下以編輯母片標題樣式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TW" altLang="en-US" strike="noStrike" noProof="1"/>
              <a:t>按一下以編輯母片文字樣式</a:t>
            </a:r>
            <a:endParaRPr lang="zh-TW" altLang="en-US" strike="noStrike" noProof="1"/>
          </a:p>
          <a:p>
            <a:pPr lvl="1" fontAlgn="base"/>
            <a:r>
              <a:rPr lang="zh-TW" altLang="en-US" strike="noStrike" noProof="1"/>
              <a:t>第二層</a:t>
            </a:r>
            <a:endParaRPr lang="zh-TW" altLang="en-US" strike="noStrike" noProof="1"/>
          </a:p>
          <a:p>
            <a:pPr lvl="2" fontAlgn="base"/>
            <a:r>
              <a:rPr lang="zh-TW" altLang="en-US" strike="noStrike" noProof="1"/>
              <a:t>第三層</a:t>
            </a:r>
            <a:endParaRPr lang="zh-TW" altLang="en-US" strike="noStrike" noProof="1"/>
          </a:p>
          <a:p>
            <a:pPr lvl="3" fontAlgn="base"/>
            <a:r>
              <a:rPr lang="zh-TW" altLang="en-US" strike="noStrike" noProof="1"/>
              <a:t>第四層</a:t>
            </a:r>
            <a:endParaRPr lang="zh-TW" altLang="en-US" strike="noStrike" noProof="1"/>
          </a:p>
          <a:p>
            <a:pPr lvl="4" fontAlgn="base"/>
            <a:r>
              <a:rPr lang="zh-TW" altLang="en-US" strike="noStrike" noProof="1"/>
              <a:t>第五層</a:t>
            </a:r>
            <a:endParaRPr 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C9BFF10-4709-4A03-AAF4-84B9BAA7E286}" type="datetimeFigureOut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E69E5A-0748-4B16-BC06-4E9EBFA43BE1}" type="slidenum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image" Target="../media/image4.emf"/><Relationship Id="rId1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 userDrawn="1"/>
        </p:nvSpPr>
        <p:spPr>
          <a:xfrm>
            <a:off x="0" y="73"/>
            <a:ext cx="12192000" cy="52863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109197" tIns="54599" rIns="109197" bIns="54599" numCol="1" anchor="ctr" anchorCtr="0" compatLnSpc="1"/>
          <a:lstStyle>
            <a:lvl1pPr marL="0" algn="l" defTabSz="487045" rtl="0" eaLnBrk="1" latinLnBrk="0" hangingPunct="1">
              <a:defRPr kumimoji="1" lang="zh-TW" altLang="en-US" sz="2500" b="1" kern="1200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sz="2800" dirty="0"/>
              <a:t>按一下以編輯母片標題樣式</a:t>
            </a:r>
            <a:endParaRPr lang="zh-TW" altLang="en-US" sz="2800" dirty="0"/>
          </a:p>
        </p:txBody>
      </p:sp>
      <p:sp>
        <p:nvSpPr>
          <p:cNvPr id="20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609203" y="273893"/>
            <a:ext cx="10973596" cy="75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469" tIns="48735" rIns="97469" bIns="48735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20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203" y="1124032"/>
            <a:ext cx="10973596" cy="496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469" tIns="48735" rIns="97469" bIns="48735" numCol="1" anchor="t" anchorCtr="0" compatLnSpc="1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3" name="文字方塊 2"/>
          <p:cNvSpPr txBox="1"/>
          <p:nvPr userDrawn="1"/>
        </p:nvSpPr>
        <p:spPr>
          <a:xfrm>
            <a:off x="0" y="0"/>
            <a:ext cx="12192000" cy="532130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102405" tIns="51202" rIns="102405" bIns="51202">
            <a:spAutoFit/>
          </a:bodyPr>
          <a:lstStyle>
            <a:lvl1pPr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en-US" altLang="zh-TW" sz="2800" b="1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7" name="Picture 12" descr="confidential_orange.png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997498" y="0"/>
            <a:ext cx="1194513" cy="309464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blurRad="63500" sx="102000" sy="102000" algn="ctr">
              <a:srgbClr val="000000">
                <a:alpha val="43000"/>
              </a:srgb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585" b="1" kern="1200">
          <a:solidFill>
            <a:schemeClr val="tx1"/>
          </a:solidFill>
          <a:latin typeface="+mn-lt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5pPr>
      <a:lvl6pPr marL="487045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6pPr>
      <a:lvl7pPr marL="974725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7pPr>
      <a:lvl8pPr marL="1461770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8pPr>
      <a:lvl9pPr marL="1949450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9pPr>
    </p:titleStyle>
    <p:bodyStyle>
      <a:lvl1pPr marL="318135" indent="-318135" algn="l" rtl="0" eaLnBrk="0" fontAlgn="base" hangingPunct="0">
        <a:spcBef>
          <a:spcPts val="110"/>
        </a:spcBef>
        <a:spcAft>
          <a:spcPct val="0"/>
        </a:spcAft>
        <a:buFont typeface="Arial" panose="020B0604020202020204" pitchFamily="34" charset="0"/>
        <a:buChar char="•"/>
        <a:defRPr sz="2355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1pPr>
      <a:lvl2pPr marL="864235" indent="-318135" algn="l" rtl="0" eaLnBrk="0" fontAlgn="base" hangingPunct="0">
        <a:spcBef>
          <a:spcPts val="11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2pPr>
      <a:lvl3pPr marL="1362075" indent="-270510" algn="l" rtl="0" eaLnBrk="0" fontAlgn="base" hangingPunct="0">
        <a:spcBef>
          <a:spcPts val="110"/>
        </a:spcBef>
        <a:spcAft>
          <a:spcPct val="0"/>
        </a:spcAft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3pPr>
      <a:lvl4pPr marL="1908175" indent="-270510" algn="l" rtl="0" eaLnBrk="0" fontAlgn="base" hangingPunct="0">
        <a:spcBef>
          <a:spcPts val="110"/>
        </a:spcBef>
        <a:spcAft>
          <a:spcPct val="0"/>
        </a:spcAft>
        <a:buFont typeface="Arial" panose="020B0604020202020204" pitchFamily="34" charset="0"/>
        <a:buChar char="–"/>
        <a:defRPr sz="168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4pPr>
      <a:lvl5pPr marL="2454275" indent="-270510" algn="l" rtl="0" eaLnBrk="0" fontAlgn="base" hangingPunct="0">
        <a:spcBef>
          <a:spcPts val="110"/>
        </a:spcBef>
        <a:spcAft>
          <a:spcPct val="0"/>
        </a:spcAft>
        <a:buFont typeface="Arial" panose="020B0604020202020204" pitchFamily="34" charset="0"/>
        <a:buChar char="»"/>
        <a:defRPr lang="zh-TW" altLang="en-US" sz="1680" kern="1200" dirty="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5pPr>
      <a:lvl6pPr marL="3002915" indent="-273050" algn="l" defTabSz="1091565" rtl="0" eaLnBrk="1" latinLnBrk="0" hangingPunct="1">
        <a:spcBef>
          <a:spcPts val="110"/>
        </a:spcBef>
        <a:buFont typeface="Arial" panose="020B0604020202020204" pitchFamily="34" charset="0"/>
        <a:buChar char="•"/>
        <a:defRPr sz="2355" kern="1200">
          <a:solidFill>
            <a:schemeClr val="tx1"/>
          </a:solidFill>
          <a:latin typeface="+mn-lt"/>
          <a:ea typeface="+mn-ea"/>
          <a:cs typeface="+mn-cs"/>
        </a:defRPr>
      </a:lvl6pPr>
      <a:lvl7pPr marL="3549015" indent="-273050" algn="l" defTabSz="1091565" rtl="0" eaLnBrk="1" latinLnBrk="0" hangingPunct="1">
        <a:spcBef>
          <a:spcPts val="110"/>
        </a:spcBef>
        <a:buFont typeface="Arial" panose="020B0604020202020204" pitchFamily="34" charset="0"/>
        <a:buChar char="•"/>
        <a:defRPr sz="2355" kern="1200">
          <a:solidFill>
            <a:schemeClr val="tx1"/>
          </a:solidFill>
          <a:latin typeface="+mn-lt"/>
          <a:ea typeface="+mn-ea"/>
          <a:cs typeface="+mn-cs"/>
        </a:defRPr>
      </a:lvl7pPr>
      <a:lvl8pPr marL="4095115" indent="-273050" algn="l" defTabSz="1091565" rtl="0" eaLnBrk="1" latinLnBrk="0" hangingPunct="1">
        <a:spcBef>
          <a:spcPts val="110"/>
        </a:spcBef>
        <a:buFont typeface="Arial" panose="020B0604020202020204" pitchFamily="34" charset="0"/>
        <a:buChar char="•"/>
        <a:defRPr sz="2355" kern="1200">
          <a:solidFill>
            <a:schemeClr val="tx1"/>
          </a:solidFill>
          <a:latin typeface="+mn-lt"/>
          <a:ea typeface="+mn-ea"/>
          <a:cs typeface="+mn-cs"/>
        </a:defRPr>
      </a:lvl8pPr>
      <a:lvl9pPr marL="4640580" indent="-273050" algn="l" defTabSz="1091565" rtl="0" eaLnBrk="1" latinLnBrk="0" hangingPunct="1">
        <a:spcBef>
          <a:spcPts val="110"/>
        </a:spcBef>
        <a:buFont typeface="Arial" panose="020B0604020202020204" pitchFamily="34" charset="0"/>
        <a:buChar char="•"/>
        <a:defRPr sz="235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091565" rtl="0" eaLnBrk="1" latinLnBrk="0" hangingPunct="1">
        <a:defRPr sz="2130" kern="1200">
          <a:solidFill>
            <a:schemeClr val="tx1"/>
          </a:solidFill>
          <a:latin typeface="+mn-lt"/>
          <a:ea typeface="+mn-ea"/>
          <a:cs typeface="+mn-cs"/>
        </a:defRPr>
      </a:lvl1pPr>
      <a:lvl2pPr marL="545465" algn="l" defTabSz="1091565" rtl="0" eaLnBrk="1" latinLnBrk="0" hangingPunct="1">
        <a:defRPr sz="2130" kern="1200">
          <a:solidFill>
            <a:schemeClr val="tx1"/>
          </a:solidFill>
          <a:latin typeface="+mn-lt"/>
          <a:ea typeface="+mn-ea"/>
          <a:cs typeface="+mn-cs"/>
        </a:defRPr>
      </a:lvl2pPr>
      <a:lvl3pPr marL="1092200" algn="l" defTabSz="1091565" rtl="0" eaLnBrk="1" latinLnBrk="0" hangingPunct="1">
        <a:defRPr sz="2130" kern="1200">
          <a:solidFill>
            <a:schemeClr val="tx1"/>
          </a:solidFill>
          <a:latin typeface="+mn-lt"/>
          <a:ea typeface="+mn-ea"/>
          <a:cs typeface="+mn-cs"/>
        </a:defRPr>
      </a:lvl3pPr>
      <a:lvl4pPr marL="1637665" algn="l" defTabSz="1091565" rtl="0" eaLnBrk="1" latinLnBrk="0" hangingPunct="1">
        <a:defRPr sz="2130" kern="1200">
          <a:solidFill>
            <a:schemeClr val="tx1"/>
          </a:solidFill>
          <a:latin typeface="+mn-lt"/>
          <a:ea typeface="+mn-ea"/>
          <a:cs typeface="+mn-cs"/>
        </a:defRPr>
      </a:lvl4pPr>
      <a:lvl5pPr marL="2183765" algn="l" defTabSz="1091565" rtl="0" eaLnBrk="1" latinLnBrk="0" hangingPunct="1">
        <a:defRPr sz="2130" kern="1200">
          <a:solidFill>
            <a:schemeClr val="tx1"/>
          </a:solidFill>
          <a:latin typeface="+mn-lt"/>
          <a:ea typeface="+mn-ea"/>
          <a:cs typeface="+mn-cs"/>
        </a:defRPr>
      </a:lvl5pPr>
      <a:lvl6pPr marL="2729865" algn="l" defTabSz="1091565" rtl="0" eaLnBrk="1" latinLnBrk="0" hangingPunct="1">
        <a:defRPr sz="2130" kern="1200">
          <a:solidFill>
            <a:schemeClr val="tx1"/>
          </a:solidFill>
          <a:latin typeface="+mn-lt"/>
          <a:ea typeface="+mn-ea"/>
          <a:cs typeface="+mn-cs"/>
        </a:defRPr>
      </a:lvl6pPr>
      <a:lvl7pPr marL="3275965" algn="l" defTabSz="1091565" rtl="0" eaLnBrk="1" latinLnBrk="0" hangingPunct="1">
        <a:defRPr sz="2130" kern="1200">
          <a:solidFill>
            <a:schemeClr val="tx1"/>
          </a:solidFill>
          <a:latin typeface="+mn-lt"/>
          <a:ea typeface="+mn-ea"/>
          <a:cs typeface="+mn-cs"/>
        </a:defRPr>
      </a:lvl7pPr>
      <a:lvl8pPr marL="3821430" algn="l" defTabSz="1091565" rtl="0" eaLnBrk="1" latinLnBrk="0" hangingPunct="1">
        <a:defRPr sz="2130" kern="1200">
          <a:solidFill>
            <a:schemeClr val="tx1"/>
          </a:solidFill>
          <a:latin typeface="+mn-lt"/>
          <a:ea typeface="+mn-ea"/>
          <a:cs typeface="+mn-cs"/>
        </a:defRPr>
      </a:lvl8pPr>
      <a:lvl9pPr marL="4368165" algn="l" defTabSz="1091565" rtl="0" eaLnBrk="1" latinLnBrk="0" hangingPunct="1">
        <a:defRPr sz="21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TW" altLang="en-US" dirty="0"/>
              <a:t>按一下以編輯母片標題樣式</a:t>
            </a:r>
            <a:endParaRPr lang="en-US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838200" y="1824990"/>
            <a:ext cx="10515600" cy="4352926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en-US" altLang="en-US" dirty="0"/>
              <a:t>按一下以編輯母片文字樣式</a:t>
            </a:r>
            <a:endParaRPr lang="en-US" altLang="en-US" dirty="0"/>
          </a:p>
          <a:p>
            <a:pPr lvl="1" indent="-171450"/>
            <a:r>
              <a:rPr lang="en-US" altLang="en-US" dirty="0"/>
              <a:t>第二層</a:t>
            </a:r>
            <a:endParaRPr lang="en-US" altLang="en-US" dirty="0"/>
          </a:p>
          <a:p>
            <a:pPr lvl="2" indent="-171450"/>
            <a:r>
              <a:rPr lang="en-US" altLang="en-US" dirty="0"/>
              <a:t>第三層</a:t>
            </a:r>
            <a:endParaRPr lang="en-US" altLang="en-US" dirty="0"/>
          </a:p>
          <a:p>
            <a:pPr lvl="3" indent="-171450"/>
            <a:r>
              <a:rPr lang="en-US" altLang="en-US" dirty="0"/>
              <a:t>第四層</a:t>
            </a:r>
            <a:endParaRPr lang="en-US" altLang="en-US" dirty="0"/>
          </a:p>
          <a:p>
            <a:pPr lvl="4" indent="-171450"/>
            <a:r>
              <a:rPr lang="en-US" altLang="en-US" dirty="0"/>
              <a:t>第五層</a:t>
            </a:r>
            <a:endParaRPr lang="en-US" altLang="zh-TW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986"/>
            <a:ext cx="27432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buFont typeface="Arial" panose="020B0604020202020204" pitchFamily="34" charset="0"/>
              <a:buNone/>
              <a:defRPr kumimoji="1" sz="108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C9BFF10-4709-4A03-AAF4-84B9BAA7E286}" type="datetimeFigureOut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986"/>
            <a:ext cx="411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buFont typeface="Arial" panose="020B0604020202020204" pitchFamily="34" charset="0"/>
              <a:buNone/>
              <a:defRPr kumimoji="1" sz="108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986"/>
            <a:ext cx="27432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buFont typeface="Arial" panose="020B0604020202020204" pitchFamily="34" charset="0"/>
              <a:buNone/>
              <a:defRPr kumimoji="1" sz="108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E69E5A-0748-4B16-BC06-4E9EBFA43BE1}" type="slidenum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1" name="圖片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5451" y="6492240"/>
            <a:ext cx="2315633" cy="146686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8" name="直線接點 7"/>
          <p:cNvCxnSpPr/>
          <p:nvPr/>
        </p:nvCxnSpPr>
        <p:spPr>
          <a:xfrm>
            <a:off x="241300" y="6336030"/>
            <a:ext cx="1164166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sldNum="0" hdr="0" ftr="0" dt="0"/>
  <p:txStyles>
    <p:titleStyle>
      <a:lvl1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新細明體" panose="02020500000000000000" pitchFamily="18" charset="-12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新細明體" panose="02020500000000000000" pitchFamily="18" charset="-12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新細明體" panose="02020500000000000000" pitchFamily="18" charset="-12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新細明體" panose="02020500000000000000" pitchFamily="18" charset="-12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新細明體" panose="02020500000000000000" pitchFamily="18" charset="-12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新細明體" panose="02020500000000000000" pitchFamily="18" charset="-12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新細明體" panose="02020500000000000000" pitchFamily="18" charset="-12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新細明體" panose="02020500000000000000" pitchFamily="18" charset="-120"/>
        </a:defRPr>
      </a:lvl9pPr>
    </p:titleStyle>
    <p:bodyStyle>
      <a:lvl1pPr marL="205740" indent="-205740" algn="l" defTabSz="822960" rtl="0" eaLnBrk="0" fontAlgn="base" hangingPunct="0">
        <a:lnSpc>
          <a:spcPct val="90000"/>
        </a:lnSpc>
        <a:spcBef>
          <a:spcPts val="900"/>
        </a:spcBef>
        <a:spcAft>
          <a:spcPct val="0"/>
        </a:spcAft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e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2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TW"/>
              <a:t>Intel E2E Setup</a:t>
            </a:r>
            <a:endParaRPr lang="en-US" altLang="zh-TW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880110" y="133350"/>
            <a:ext cx="10431780" cy="342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TW" altLang="en-US" sz="1680" strike="noStrike" noProof="1"/>
          </a:p>
        </p:txBody>
      </p:sp>
      <p:sp>
        <p:nvSpPr>
          <p:cNvPr id="4" name="矩形 3"/>
          <p:cNvSpPr/>
          <p:nvPr/>
        </p:nvSpPr>
        <p:spPr>
          <a:xfrm>
            <a:off x="880110" y="3664585"/>
            <a:ext cx="4145280" cy="2566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TW" altLang="en-US" sz="1680" strike="noStrike" noProof="1"/>
          </a:p>
        </p:txBody>
      </p:sp>
      <p:sp>
        <p:nvSpPr>
          <p:cNvPr id="5" name="矩形 4"/>
          <p:cNvSpPr/>
          <p:nvPr/>
        </p:nvSpPr>
        <p:spPr>
          <a:xfrm>
            <a:off x="5202555" y="3664585"/>
            <a:ext cx="6109970" cy="2566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TW" altLang="en-US" sz="1680" strike="noStrike" noProof="1"/>
          </a:p>
        </p:txBody>
      </p:sp>
      <p:sp>
        <p:nvSpPr>
          <p:cNvPr id="9220" name="文字方塊 5"/>
          <p:cNvSpPr txBox="1"/>
          <p:nvPr/>
        </p:nvSpPr>
        <p:spPr>
          <a:xfrm>
            <a:off x="925195" y="3705226"/>
            <a:ext cx="4145280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</a:rPr>
              <a:t>UE</a:t>
            </a:r>
            <a:endParaRPr lang="en-US" altLang="zh-TW" sz="1680" b="1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22" name="文字方塊 7"/>
          <p:cNvSpPr txBox="1"/>
          <p:nvPr/>
        </p:nvSpPr>
        <p:spPr>
          <a:xfrm>
            <a:off x="880110" y="133350"/>
            <a:ext cx="4145280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</a:rPr>
              <a:t>Docker GNB_0.1.0.7 </a:t>
            </a:r>
            <a:r>
              <a:rPr lang="en-US" altLang="zh-TW" sz="1675" b="1" dirty="0">
                <a:solidFill>
                  <a:schemeClr val="tx1"/>
                </a:solidFill>
                <a:sym typeface="+mn-ea"/>
              </a:rPr>
              <a:t>Topology #Asrock12</a:t>
            </a:r>
            <a:endParaRPr lang="en-US" altLang="zh-TW" sz="1675" b="1" dirty="0">
              <a:solidFill>
                <a:schemeClr val="tx1"/>
              </a:solidFill>
              <a:latin typeface="Calibri" panose="020F0502020204030204" pitchFamily="34" charset="0"/>
              <a:ea typeface="新細明體" panose="02020500000000000000" pitchFamily="18" charset="-120"/>
              <a:sym typeface="+mn-ea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1337310" y="4577715"/>
            <a:ext cx="1043305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M5</a:t>
            </a:r>
            <a:endParaRPr lang="en-US" altLang="zh-TW" sz="1680" strike="noStrike" noProof="1"/>
          </a:p>
        </p:txBody>
      </p:sp>
      <p:sp>
        <p:nvSpPr>
          <p:cNvPr id="11" name="矩形 10"/>
          <p:cNvSpPr/>
          <p:nvPr/>
        </p:nvSpPr>
        <p:spPr>
          <a:xfrm>
            <a:off x="1156335" y="502920"/>
            <a:ext cx="4526280" cy="1991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TW" altLang="en-US" sz="1680" strike="noStrike" noProof="1"/>
          </a:p>
        </p:txBody>
      </p:sp>
      <p:sp>
        <p:nvSpPr>
          <p:cNvPr id="12" name="矩形 11"/>
          <p:cNvSpPr/>
          <p:nvPr/>
        </p:nvSpPr>
        <p:spPr>
          <a:xfrm>
            <a:off x="6303645" y="482600"/>
            <a:ext cx="4667885" cy="29660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TW" altLang="en-US" sz="1680" strike="noStrike" noProof="1"/>
          </a:p>
        </p:txBody>
      </p:sp>
      <p:sp>
        <p:nvSpPr>
          <p:cNvPr id="9226" name="文字方塊 12"/>
          <p:cNvSpPr txBox="1"/>
          <p:nvPr/>
        </p:nvSpPr>
        <p:spPr>
          <a:xfrm>
            <a:off x="1156336" y="502920"/>
            <a:ext cx="1571624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</a:rPr>
              <a:t>gNB DU</a:t>
            </a:r>
            <a:endParaRPr lang="en-US" altLang="zh-TW" sz="1680" b="1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27" name="文字方塊 13"/>
          <p:cNvSpPr txBox="1"/>
          <p:nvPr/>
        </p:nvSpPr>
        <p:spPr>
          <a:xfrm>
            <a:off x="6303646" y="502920"/>
            <a:ext cx="1571624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  <a:sym typeface="新細明體" panose="02020500000000000000" pitchFamily="2" charset="-122"/>
              </a:rPr>
              <a:t>gNB CU</a:t>
            </a:r>
            <a:endParaRPr lang="en-US" altLang="zh-TW" sz="1680" b="1">
              <a:latin typeface="Calibri" panose="020F0502020204030204" pitchFamily="34" charset="0"/>
              <a:ea typeface="新細明體" panose="02020500000000000000" pitchFamily="18" charset="-120"/>
              <a:sym typeface="新細明體" panose="02020500000000000000" pitchFamily="2" charset="-122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4097656" y="1655446"/>
            <a:ext cx="1487806" cy="6153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DU_F1U</a:t>
            </a:r>
            <a:endParaRPr lang="en-US" altLang="zh-TW" sz="1680" strike="noStrike" noProof="1"/>
          </a:p>
        </p:txBody>
      </p:sp>
      <p:sp>
        <p:nvSpPr>
          <p:cNvPr id="20" name="圓角矩形 19"/>
          <p:cNvSpPr/>
          <p:nvPr/>
        </p:nvSpPr>
        <p:spPr>
          <a:xfrm>
            <a:off x="6511290" y="1655446"/>
            <a:ext cx="1487806" cy="6153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CU_F1U</a:t>
            </a:r>
            <a:endParaRPr lang="en-US" altLang="zh-TW" sz="1680" strike="noStrike" noProof="1"/>
          </a:p>
        </p:txBody>
      </p:sp>
      <p:cxnSp>
        <p:nvCxnSpPr>
          <p:cNvPr id="21" name="直線接點 20"/>
          <p:cNvCxnSpPr>
            <a:stCxn id="19" idx="3"/>
            <a:endCxn id="20" idx="1"/>
          </p:cNvCxnSpPr>
          <p:nvPr/>
        </p:nvCxnSpPr>
        <p:spPr>
          <a:xfrm>
            <a:off x="5585460" y="1973580"/>
            <a:ext cx="925830" cy="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5" name="文字方塊 21"/>
          <p:cNvSpPr txBox="1"/>
          <p:nvPr/>
        </p:nvSpPr>
        <p:spPr>
          <a:xfrm>
            <a:off x="3309620" y="1887856"/>
            <a:ext cx="89154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6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f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</a:t>
            </a:r>
            <a:endParaRPr lang="en-US" altLang="zh-TW" sz="1080" b="1">
              <a:solidFill>
                <a:srgbClr val="7030A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36" name="文字方塊 22"/>
          <p:cNvSpPr txBox="1"/>
          <p:nvPr/>
        </p:nvSpPr>
        <p:spPr>
          <a:xfrm>
            <a:off x="8760461" y="1845310"/>
            <a:ext cx="706754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4.4.4.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17</a:t>
            </a:r>
            <a:endParaRPr lang="en-US" altLang="zh-TW" sz="1080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4097656" y="933450"/>
            <a:ext cx="1487806" cy="617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DU_F1C</a:t>
            </a:r>
            <a:endParaRPr lang="en-US" altLang="zh-TW" sz="1680" strike="noStrike" noProof="1"/>
          </a:p>
        </p:txBody>
      </p:sp>
      <p:sp>
        <p:nvSpPr>
          <p:cNvPr id="25" name="圓角矩形 24"/>
          <p:cNvSpPr/>
          <p:nvPr/>
        </p:nvSpPr>
        <p:spPr>
          <a:xfrm>
            <a:off x="6511290" y="933450"/>
            <a:ext cx="1487806" cy="617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CU_F1C</a:t>
            </a:r>
            <a:endParaRPr lang="en-US" altLang="zh-TW" sz="1680" strike="noStrike" noProof="1"/>
          </a:p>
        </p:txBody>
      </p:sp>
      <p:cxnSp>
        <p:nvCxnSpPr>
          <p:cNvPr id="26" name="直線接點 25"/>
          <p:cNvCxnSpPr>
            <a:stCxn id="19" idx="3"/>
            <a:endCxn id="20" idx="1"/>
          </p:cNvCxnSpPr>
          <p:nvPr/>
        </p:nvCxnSpPr>
        <p:spPr>
          <a:xfrm>
            <a:off x="5585460" y="1242060"/>
            <a:ext cx="925830" cy="0"/>
          </a:xfrm>
          <a:prstGeom prst="line">
            <a:avLst/>
          </a:prstGeom>
          <a:ln w="12700" cmpd="sng">
            <a:solidFill>
              <a:schemeClr val="tx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40" name="文字方塊 26"/>
          <p:cNvSpPr txBox="1"/>
          <p:nvPr/>
        </p:nvSpPr>
        <p:spPr>
          <a:xfrm>
            <a:off x="2268855" y="1113791"/>
            <a:ext cx="116586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192.168.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1</a:t>
            </a:r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0.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65</a:t>
            </a:r>
            <a:endParaRPr lang="en-US" altLang="zh-TW" sz="1080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41" name="文字方塊 27"/>
          <p:cNvSpPr txBox="1"/>
          <p:nvPr/>
        </p:nvSpPr>
        <p:spPr>
          <a:xfrm>
            <a:off x="8760460" y="998221"/>
            <a:ext cx="1167766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192.168.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1</a:t>
            </a:r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0.1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7</a:t>
            </a:r>
            <a:endParaRPr lang="en-US" altLang="zh-TW" sz="1080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6548755" y="2741296"/>
            <a:ext cx="1487806" cy="617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CU_NGU</a:t>
            </a:r>
            <a:endParaRPr lang="en-US" altLang="zh-TW" sz="1680" strike="noStrike" noProof="1"/>
          </a:p>
        </p:txBody>
      </p:sp>
      <p:sp>
        <p:nvSpPr>
          <p:cNvPr id="30" name="圓角矩形 29"/>
          <p:cNvSpPr/>
          <p:nvPr/>
        </p:nvSpPr>
        <p:spPr>
          <a:xfrm>
            <a:off x="8600441" y="2741296"/>
            <a:ext cx="1487806" cy="617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CU_NGC</a:t>
            </a:r>
            <a:endParaRPr lang="en-US" altLang="zh-TW" sz="1680" strike="noStrike" noProof="1"/>
          </a:p>
        </p:txBody>
      </p:sp>
      <p:sp>
        <p:nvSpPr>
          <p:cNvPr id="31" name="圓角矩形 30"/>
          <p:cNvSpPr/>
          <p:nvPr/>
        </p:nvSpPr>
        <p:spPr>
          <a:xfrm>
            <a:off x="6511290" y="4702175"/>
            <a:ext cx="1817370" cy="492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NGU 172.16.20.14</a:t>
            </a:r>
            <a:endParaRPr lang="en-US" altLang="zh-TW" sz="1680" strike="noStrike" noProof="1"/>
          </a:p>
        </p:txBody>
      </p:sp>
      <p:sp>
        <p:nvSpPr>
          <p:cNvPr id="32" name="圓角矩形 31"/>
          <p:cNvSpPr/>
          <p:nvPr/>
        </p:nvSpPr>
        <p:spPr>
          <a:xfrm>
            <a:off x="8700770" y="4693285"/>
            <a:ext cx="1635760" cy="492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NGC</a:t>
            </a:r>
            <a:endParaRPr lang="en-US" altLang="zh-TW" sz="1680" strike="noStrike" noProof="1"/>
          </a:p>
          <a:p>
            <a:pPr algn="ctr" fontAlgn="base"/>
            <a:r>
              <a:rPr lang="en-US" altLang="zh-TW" sz="1680" strike="noStrike" noProof="1"/>
              <a:t>172.16.17.226</a:t>
            </a:r>
            <a:endParaRPr lang="en-US" altLang="zh-TW" sz="1680" strike="noStrike" noProof="1"/>
          </a:p>
        </p:txBody>
      </p:sp>
      <p:sp>
        <p:nvSpPr>
          <p:cNvPr id="33" name="圓角矩形 32"/>
          <p:cNvSpPr/>
          <p:nvPr/>
        </p:nvSpPr>
        <p:spPr>
          <a:xfrm>
            <a:off x="6511290" y="3905250"/>
            <a:ext cx="3825240" cy="419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172.16.30.1                   172.16.29.1</a:t>
            </a:r>
            <a:endParaRPr lang="en-US" altLang="zh-TW" sz="1680" strike="noStrike" noProof="1"/>
          </a:p>
        </p:txBody>
      </p:sp>
      <p:sp>
        <p:nvSpPr>
          <p:cNvPr id="9251" name="文字方塊 37"/>
          <p:cNvSpPr txBox="1"/>
          <p:nvPr/>
        </p:nvSpPr>
        <p:spPr>
          <a:xfrm>
            <a:off x="7372350" y="2435225"/>
            <a:ext cx="104648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172.16.30.110</a:t>
            </a:r>
            <a:endParaRPr lang="en-US" altLang="zh-TW" sz="1080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52" name="文字方塊 38"/>
          <p:cNvSpPr txBox="1"/>
          <p:nvPr/>
        </p:nvSpPr>
        <p:spPr>
          <a:xfrm>
            <a:off x="9309736" y="2435225"/>
            <a:ext cx="116586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172.16.29.110</a:t>
            </a:r>
            <a:endParaRPr lang="en-US" altLang="zh-TW" sz="1080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cxnSp>
        <p:nvCxnSpPr>
          <p:cNvPr id="48" name="直線接點 47"/>
          <p:cNvCxnSpPr/>
          <p:nvPr/>
        </p:nvCxnSpPr>
        <p:spPr>
          <a:xfrm>
            <a:off x="7284720" y="3358515"/>
            <a:ext cx="0" cy="54000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67" name="文字方塊 55"/>
          <p:cNvSpPr txBox="1"/>
          <p:nvPr/>
        </p:nvSpPr>
        <p:spPr>
          <a:xfrm>
            <a:off x="5681980" y="1948180"/>
            <a:ext cx="866776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  <a:sym typeface="新細明體" panose="02020500000000000000" pitchFamily="2" charset="-122"/>
              </a:rPr>
              <a:t>SCTP</a:t>
            </a:r>
            <a:endParaRPr lang="en-US" altLang="zh-TW" sz="1680" b="1">
              <a:latin typeface="Calibri" panose="020F0502020204030204" pitchFamily="34" charset="0"/>
              <a:ea typeface="新細明體" panose="02020500000000000000" pitchFamily="18" charset="-120"/>
              <a:sym typeface="新細明體" panose="020205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56335" y="2579370"/>
            <a:ext cx="4525645" cy="8699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RU0</a:t>
            </a:r>
            <a:endParaRPr lang="en-US" altLang="zh-TW" sz="1680" strike="noStrike" noProof="1"/>
          </a:p>
        </p:txBody>
      </p:sp>
      <p:sp>
        <p:nvSpPr>
          <p:cNvPr id="9268" name="文字方塊 2"/>
          <p:cNvSpPr txBox="1"/>
          <p:nvPr/>
        </p:nvSpPr>
        <p:spPr>
          <a:xfrm>
            <a:off x="3261360" y="1113155"/>
            <a:ext cx="111633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6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f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2</a:t>
            </a:r>
            <a:endParaRPr lang="en-US" altLang="zh-TW" sz="1080" b="1">
              <a:solidFill>
                <a:srgbClr val="7030A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69" name="文字方塊 5"/>
          <p:cNvSpPr txBox="1"/>
          <p:nvPr/>
        </p:nvSpPr>
        <p:spPr>
          <a:xfrm>
            <a:off x="7999096" y="1824990"/>
            <a:ext cx="101346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134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s2f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</a:t>
            </a:r>
            <a:endParaRPr lang="en-US" altLang="zh-TW" sz="1080" b="1">
              <a:solidFill>
                <a:srgbClr val="7030A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70" name="文字方塊 6"/>
          <p:cNvSpPr txBox="1"/>
          <p:nvPr/>
        </p:nvSpPr>
        <p:spPr>
          <a:xfrm>
            <a:off x="7999096" y="998220"/>
            <a:ext cx="98298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134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s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2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f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2</a:t>
            </a:r>
            <a:endParaRPr lang="en-US" altLang="zh-TW" sz="1080" b="1">
              <a:solidFill>
                <a:srgbClr val="7030A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71" name="文字方塊 12"/>
          <p:cNvSpPr txBox="1"/>
          <p:nvPr/>
        </p:nvSpPr>
        <p:spPr>
          <a:xfrm>
            <a:off x="6303645" y="2435225"/>
            <a:ext cx="1068705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134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s1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0f1</a:t>
            </a:r>
            <a:endParaRPr lang="en-US" altLang="zh-TW" sz="1080" b="1">
              <a:solidFill>
                <a:srgbClr val="7030A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72" name="文字方塊 13"/>
          <p:cNvSpPr txBox="1"/>
          <p:nvPr/>
        </p:nvSpPr>
        <p:spPr>
          <a:xfrm>
            <a:off x="8537575" y="2435225"/>
            <a:ext cx="128397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134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s1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0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f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2</a:t>
            </a:r>
            <a:endParaRPr lang="en-US" altLang="zh-TW" sz="1080" b="1">
              <a:solidFill>
                <a:srgbClr val="7030A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73" name="文字方塊 16"/>
          <p:cNvSpPr txBox="1"/>
          <p:nvPr/>
        </p:nvSpPr>
        <p:spPr>
          <a:xfrm>
            <a:off x="3033395" y="2587625"/>
            <a:ext cx="1167766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enp61s0f0</a:t>
            </a:r>
            <a:endParaRPr lang="zh-TW" altLang="en-US" sz="1080" b="1">
              <a:solidFill>
                <a:srgbClr val="7030A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" name="文字方塊 22"/>
          <p:cNvSpPr txBox="1"/>
          <p:nvPr/>
        </p:nvSpPr>
        <p:spPr>
          <a:xfrm>
            <a:off x="2602866" y="1887855"/>
            <a:ext cx="706754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4.4.4.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65</a:t>
            </a:r>
            <a:endParaRPr lang="en-US" altLang="zh-TW" sz="1080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3842385" y="5073650"/>
            <a:ext cx="1043305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MiFi</a:t>
            </a:r>
            <a:endParaRPr lang="en-US" altLang="zh-TW" sz="1680" strike="noStrike" noProof="1"/>
          </a:p>
        </p:txBody>
      </p:sp>
      <p:sp>
        <p:nvSpPr>
          <p:cNvPr id="15" name="圓角矩形 14"/>
          <p:cNvSpPr/>
          <p:nvPr/>
        </p:nvSpPr>
        <p:spPr>
          <a:xfrm>
            <a:off x="2707640" y="2844800"/>
            <a:ext cx="1551940" cy="5137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RU0_FHU/FHC</a:t>
            </a:r>
            <a:endParaRPr lang="en-US" altLang="zh-TW" sz="1680" strike="noStrike" noProof="1"/>
          </a:p>
        </p:txBody>
      </p:sp>
      <p:sp>
        <p:nvSpPr>
          <p:cNvPr id="8" name="文字方塊 12"/>
          <p:cNvSpPr txBox="1"/>
          <p:nvPr/>
        </p:nvSpPr>
        <p:spPr>
          <a:xfrm>
            <a:off x="1200786" y="2579370"/>
            <a:ext cx="1571624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</a:rPr>
              <a:t>gNB Flexran</a:t>
            </a:r>
            <a:endParaRPr lang="en-US" altLang="zh-TW" sz="1680" b="1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9309735" y="3358515"/>
            <a:ext cx="0" cy="54000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030" y="3705225"/>
            <a:ext cx="808355" cy="819150"/>
          </a:xfrm>
          <a:prstGeom prst="rect">
            <a:avLst/>
          </a:prstGeom>
        </p:spPr>
      </p:pic>
      <p:cxnSp>
        <p:nvCxnSpPr>
          <p:cNvPr id="16" name="直線接點 15"/>
          <p:cNvCxnSpPr/>
          <p:nvPr/>
        </p:nvCxnSpPr>
        <p:spPr>
          <a:xfrm>
            <a:off x="3484880" y="3358515"/>
            <a:ext cx="3175" cy="34671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3"/>
          <p:cNvSpPr txBox="1"/>
          <p:nvPr/>
        </p:nvSpPr>
        <p:spPr>
          <a:xfrm>
            <a:off x="5262245" y="3664585"/>
            <a:ext cx="1066165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  <a:sym typeface="新細明體" panose="02020500000000000000" pitchFamily="2" charset="-122"/>
              </a:rPr>
              <a:t>Affirmed</a:t>
            </a:r>
            <a:endParaRPr lang="en-US" altLang="zh-TW" sz="1680" b="1">
              <a:latin typeface="Calibri" panose="020F0502020204030204" pitchFamily="34" charset="0"/>
              <a:ea typeface="新細明體" panose="02020500000000000000" pitchFamily="18" charset="-120"/>
              <a:sym typeface="新細明體" panose="02020500000000000000" pitchFamily="2" charset="-122"/>
            </a:endParaRPr>
          </a:p>
        </p:txBody>
      </p:sp>
      <p:pic>
        <p:nvPicPr>
          <p:cNvPr id="11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17681">
            <a:off x="2539381" y="4444517"/>
            <a:ext cx="352278" cy="31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77680">
            <a:off x="3896376" y="4586122"/>
            <a:ext cx="352278" cy="31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圓角矩形 22"/>
          <p:cNvSpPr/>
          <p:nvPr/>
        </p:nvSpPr>
        <p:spPr>
          <a:xfrm>
            <a:off x="7056120" y="5367020"/>
            <a:ext cx="2900045" cy="782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iperf3</a:t>
            </a:r>
            <a:endParaRPr lang="en-US" altLang="zh-TW" sz="1680" strike="noStrike" noProof="1"/>
          </a:p>
          <a:p>
            <a:pPr algn="ctr" fontAlgn="base"/>
            <a:r>
              <a:rPr lang="en-US" altLang="zh-TW" sz="1680" strike="noStrike" noProof="1"/>
              <a:t>172.16.26.123</a:t>
            </a:r>
            <a:endParaRPr lang="en-US" altLang="zh-TW" sz="1680" strike="noStrike" noProof="1"/>
          </a:p>
          <a:p>
            <a:pPr algn="ctr" fontAlgn="base"/>
            <a:r>
              <a:rPr lang="en-US" altLang="zh-TW" sz="1680" strike="noStrike" noProof="1"/>
              <a:t>172.16.26.125</a:t>
            </a:r>
            <a:endParaRPr lang="en-US" altLang="zh-TW" sz="1680" strike="noStrike" noProof="1"/>
          </a:p>
        </p:txBody>
      </p:sp>
      <p:cxnSp>
        <p:nvCxnSpPr>
          <p:cNvPr id="42" name="直線接點 41"/>
          <p:cNvCxnSpPr/>
          <p:nvPr/>
        </p:nvCxnSpPr>
        <p:spPr>
          <a:xfrm>
            <a:off x="7292975" y="4291331"/>
            <a:ext cx="0" cy="43200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9467215" y="4324351"/>
            <a:ext cx="0" cy="39600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880110" y="133350"/>
            <a:ext cx="10431780" cy="342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TW" altLang="en-US" sz="1680" strike="noStrike" noProof="1"/>
          </a:p>
        </p:txBody>
      </p:sp>
      <p:sp>
        <p:nvSpPr>
          <p:cNvPr id="4" name="矩形 3"/>
          <p:cNvSpPr/>
          <p:nvPr/>
        </p:nvSpPr>
        <p:spPr>
          <a:xfrm>
            <a:off x="880110" y="3664585"/>
            <a:ext cx="4145280" cy="2566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TW" altLang="en-US" sz="1680" strike="noStrike" noProof="1"/>
          </a:p>
        </p:txBody>
      </p:sp>
      <p:sp>
        <p:nvSpPr>
          <p:cNvPr id="5" name="矩形 4"/>
          <p:cNvSpPr/>
          <p:nvPr/>
        </p:nvSpPr>
        <p:spPr>
          <a:xfrm>
            <a:off x="5637530" y="3884930"/>
            <a:ext cx="5674360" cy="1423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TW" altLang="en-US" sz="1680" strike="noStrike" noProof="1"/>
          </a:p>
        </p:txBody>
      </p:sp>
      <p:sp>
        <p:nvSpPr>
          <p:cNvPr id="9220" name="文字方塊 5"/>
          <p:cNvSpPr txBox="1"/>
          <p:nvPr/>
        </p:nvSpPr>
        <p:spPr>
          <a:xfrm>
            <a:off x="925195" y="3705226"/>
            <a:ext cx="4145280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</a:rPr>
              <a:t>UE</a:t>
            </a:r>
            <a:endParaRPr lang="en-US" altLang="zh-TW" sz="1680" b="1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22" name="文字方塊 7"/>
          <p:cNvSpPr txBox="1"/>
          <p:nvPr/>
        </p:nvSpPr>
        <p:spPr>
          <a:xfrm>
            <a:off x="880110" y="133350"/>
            <a:ext cx="4145280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</a:rPr>
              <a:t>Docker GNB_0.0.7 </a:t>
            </a:r>
            <a:r>
              <a:rPr lang="en-US" altLang="zh-TW" sz="1675" b="1" dirty="0">
                <a:solidFill>
                  <a:schemeClr val="tx1"/>
                </a:solidFill>
                <a:sym typeface="+mn-ea"/>
              </a:rPr>
              <a:t>Topology #Asrock11</a:t>
            </a:r>
            <a:endParaRPr lang="en-US" altLang="zh-TW" sz="1675" b="1" dirty="0">
              <a:solidFill>
                <a:schemeClr val="tx1"/>
              </a:solidFill>
              <a:latin typeface="Calibri" panose="020F0502020204030204" pitchFamily="34" charset="0"/>
              <a:ea typeface="新細明體" panose="02020500000000000000" pitchFamily="18" charset="-120"/>
              <a:sym typeface="+mn-ea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1337310" y="4577715"/>
            <a:ext cx="1043305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M5</a:t>
            </a:r>
            <a:endParaRPr lang="en-US" altLang="zh-TW" sz="1680" strike="noStrike" noProof="1"/>
          </a:p>
        </p:txBody>
      </p:sp>
      <p:sp>
        <p:nvSpPr>
          <p:cNvPr id="11" name="矩形 10"/>
          <p:cNvSpPr/>
          <p:nvPr/>
        </p:nvSpPr>
        <p:spPr>
          <a:xfrm>
            <a:off x="1156335" y="502920"/>
            <a:ext cx="4526280" cy="1991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TW" altLang="en-US" sz="1680" strike="noStrike" noProof="1"/>
          </a:p>
        </p:txBody>
      </p:sp>
      <p:sp>
        <p:nvSpPr>
          <p:cNvPr id="12" name="矩形 11"/>
          <p:cNvSpPr/>
          <p:nvPr/>
        </p:nvSpPr>
        <p:spPr>
          <a:xfrm>
            <a:off x="6303645" y="482600"/>
            <a:ext cx="4667885" cy="29660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TW" altLang="en-US" sz="1680" strike="noStrike" noProof="1"/>
          </a:p>
        </p:txBody>
      </p:sp>
      <p:sp>
        <p:nvSpPr>
          <p:cNvPr id="9226" name="文字方塊 12"/>
          <p:cNvSpPr txBox="1"/>
          <p:nvPr/>
        </p:nvSpPr>
        <p:spPr>
          <a:xfrm>
            <a:off x="1156336" y="502920"/>
            <a:ext cx="1571624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</a:rPr>
              <a:t>gNB DU</a:t>
            </a:r>
            <a:endParaRPr lang="en-US" altLang="zh-TW" sz="1680" b="1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27" name="文字方塊 13"/>
          <p:cNvSpPr txBox="1"/>
          <p:nvPr/>
        </p:nvSpPr>
        <p:spPr>
          <a:xfrm>
            <a:off x="6303646" y="502920"/>
            <a:ext cx="1571624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  <a:sym typeface="新細明體" panose="02020500000000000000" pitchFamily="2" charset="-122"/>
              </a:rPr>
              <a:t>gNB CU</a:t>
            </a:r>
            <a:endParaRPr lang="en-US" altLang="zh-TW" sz="1680" b="1">
              <a:latin typeface="Calibri" panose="020F0502020204030204" pitchFamily="34" charset="0"/>
              <a:ea typeface="新細明體" panose="02020500000000000000" pitchFamily="18" charset="-120"/>
              <a:sym typeface="新細明體" panose="02020500000000000000" pitchFamily="2" charset="-122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4097656" y="1655446"/>
            <a:ext cx="1487806" cy="6153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DU_F1U</a:t>
            </a:r>
            <a:endParaRPr lang="en-US" altLang="zh-TW" sz="1680" strike="noStrike" noProof="1"/>
          </a:p>
        </p:txBody>
      </p:sp>
      <p:sp>
        <p:nvSpPr>
          <p:cNvPr id="20" name="圓角矩形 19"/>
          <p:cNvSpPr/>
          <p:nvPr/>
        </p:nvSpPr>
        <p:spPr>
          <a:xfrm>
            <a:off x="6511290" y="1655446"/>
            <a:ext cx="1487806" cy="6153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CU_F1U</a:t>
            </a:r>
            <a:endParaRPr lang="en-US" altLang="zh-TW" sz="1680" strike="noStrike" noProof="1"/>
          </a:p>
        </p:txBody>
      </p:sp>
      <p:cxnSp>
        <p:nvCxnSpPr>
          <p:cNvPr id="21" name="直線接點 20"/>
          <p:cNvCxnSpPr>
            <a:stCxn id="19" idx="3"/>
            <a:endCxn id="20" idx="1"/>
          </p:cNvCxnSpPr>
          <p:nvPr/>
        </p:nvCxnSpPr>
        <p:spPr>
          <a:xfrm>
            <a:off x="5585460" y="1973580"/>
            <a:ext cx="925830" cy="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5" name="文字方塊 21"/>
          <p:cNvSpPr txBox="1"/>
          <p:nvPr/>
        </p:nvSpPr>
        <p:spPr>
          <a:xfrm>
            <a:off x="3309620" y="1887856"/>
            <a:ext cx="89154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enp61s2f2</a:t>
            </a:r>
            <a:endParaRPr lang="zh-TW" altLang="en-US" sz="1080" b="1">
              <a:solidFill>
                <a:srgbClr val="7030A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36" name="文字方塊 22"/>
          <p:cNvSpPr txBox="1"/>
          <p:nvPr/>
        </p:nvSpPr>
        <p:spPr>
          <a:xfrm>
            <a:off x="8760461" y="1845310"/>
            <a:ext cx="706754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4.4.4.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5</a:t>
            </a:r>
            <a:endParaRPr lang="en-US" altLang="zh-TW" sz="1080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4097656" y="933450"/>
            <a:ext cx="1487806" cy="617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DU_F1C</a:t>
            </a:r>
            <a:endParaRPr lang="en-US" altLang="zh-TW" sz="1680" strike="noStrike" noProof="1"/>
          </a:p>
        </p:txBody>
      </p:sp>
      <p:sp>
        <p:nvSpPr>
          <p:cNvPr id="25" name="圓角矩形 24"/>
          <p:cNvSpPr/>
          <p:nvPr/>
        </p:nvSpPr>
        <p:spPr>
          <a:xfrm>
            <a:off x="6511290" y="933450"/>
            <a:ext cx="1487806" cy="617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CU_F1C</a:t>
            </a:r>
            <a:endParaRPr lang="en-US" altLang="zh-TW" sz="1680" strike="noStrike" noProof="1"/>
          </a:p>
        </p:txBody>
      </p:sp>
      <p:cxnSp>
        <p:nvCxnSpPr>
          <p:cNvPr id="26" name="直線接點 25"/>
          <p:cNvCxnSpPr>
            <a:stCxn id="19" idx="3"/>
            <a:endCxn id="20" idx="1"/>
          </p:cNvCxnSpPr>
          <p:nvPr/>
        </p:nvCxnSpPr>
        <p:spPr>
          <a:xfrm>
            <a:off x="5585460" y="1242060"/>
            <a:ext cx="925830" cy="0"/>
          </a:xfrm>
          <a:prstGeom prst="line">
            <a:avLst/>
          </a:prstGeom>
          <a:ln w="12700" cmpd="sng">
            <a:solidFill>
              <a:schemeClr val="tx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40" name="文字方塊 26"/>
          <p:cNvSpPr txBox="1"/>
          <p:nvPr/>
        </p:nvSpPr>
        <p:spPr>
          <a:xfrm>
            <a:off x="2268855" y="1113791"/>
            <a:ext cx="116586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192.168.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5</a:t>
            </a:r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0.100</a:t>
            </a:r>
            <a:endParaRPr lang="zh-TW" altLang="en-US" sz="1080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41" name="文字方塊 27"/>
          <p:cNvSpPr txBox="1"/>
          <p:nvPr/>
        </p:nvSpPr>
        <p:spPr>
          <a:xfrm>
            <a:off x="8760460" y="998221"/>
            <a:ext cx="1167766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192.168.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5</a:t>
            </a:r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0.105</a:t>
            </a:r>
            <a:endParaRPr lang="zh-TW" altLang="en-US" sz="1080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6548755" y="2741296"/>
            <a:ext cx="1487806" cy="617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CU_NGU</a:t>
            </a:r>
            <a:endParaRPr lang="en-US" altLang="zh-TW" sz="1680" strike="noStrike" noProof="1"/>
          </a:p>
        </p:txBody>
      </p:sp>
      <p:sp>
        <p:nvSpPr>
          <p:cNvPr id="30" name="圓角矩形 29"/>
          <p:cNvSpPr/>
          <p:nvPr/>
        </p:nvSpPr>
        <p:spPr>
          <a:xfrm>
            <a:off x="8600441" y="2741296"/>
            <a:ext cx="1487806" cy="617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CU_NGC</a:t>
            </a:r>
            <a:endParaRPr lang="en-US" altLang="zh-TW" sz="1680" strike="noStrike" noProof="1"/>
          </a:p>
        </p:txBody>
      </p:sp>
      <p:sp>
        <p:nvSpPr>
          <p:cNvPr id="31" name="圓角矩形 30"/>
          <p:cNvSpPr/>
          <p:nvPr/>
        </p:nvSpPr>
        <p:spPr>
          <a:xfrm>
            <a:off x="7492365" y="4013835"/>
            <a:ext cx="1817370" cy="492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AMF:N2 192.168.120.101</a:t>
            </a:r>
            <a:endParaRPr lang="en-US" altLang="zh-TW" sz="1680" strike="noStrike" noProof="1"/>
          </a:p>
        </p:txBody>
      </p:sp>
      <p:sp>
        <p:nvSpPr>
          <p:cNvPr id="32" name="圓角矩形 31"/>
          <p:cNvSpPr/>
          <p:nvPr/>
        </p:nvSpPr>
        <p:spPr>
          <a:xfrm>
            <a:off x="9591040" y="4013835"/>
            <a:ext cx="1635760" cy="492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SMF:N4 192.168.104.33</a:t>
            </a:r>
            <a:endParaRPr lang="en-US" altLang="zh-TW" sz="1680" strike="noStrike" noProof="1"/>
          </a:p>
        </p:txBody>
      </p:sp>
      <p:sp>
        <p:nvSpPr>
          <p:cNvPr id="33" name="圓角矩形 32"/>
          <p:cNvSpPr/>
          <p:nvPr/>
        </p:nvSpPr>
        <p:spPr>
          <a:xfrm>
            <a:off x="6931660" y="4730115"/>
            <a:ext cx="3825240" cy="419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UPF:N6 192.168.105.132</a:t>
            </a:r>
            <a:endParaRPr lang="en-US" altLang="zh-TW" sz="1680" strike="noStrike" noProof="1"/>
          </a:p>
        </p:txBody>
      </p:sp>
      <p:sp>
        <p:nvSpPr>
          <p:cNvPr id="34" name="矩形 33"/>
          <p:cNvSpPr/>
          <p:nvPr/>
        </p:nvSpPr>
        <p:spPr>
          <a:xfrm>
            <a:off x="5637530" y="5434965"/>
            <a:ext cx="5674360" cy="796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TW" altLang="en-US" sz="1680" strike="noStrike" noProof="1"/>
          </a:p>
        </p:txBody>
      </p:sp>
      <p:sp>
        <p:nvSpPr>
          <p:cNvPr id="9251" name="文字方塊 37"/>
          <p:cNvSpPr txBox="1"/>
          <p:nvPr/>
        </p:nvSpPr>
        <p:spPr>
          <a:xfrm>
            <a:off x="7372351" y="2435226"/>
            <a:ext cx="744854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5.5.5.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72</a:t>
            </a:r>
            <a:endParaRPr lang="en-US" altLang="zh-TW" sz="1080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52" name="文字方塊 38"/>
          <p:cNvSpPr txBox="1"/>
          <p:nvPr/>
        </p:nvSpPr>
        <p:spPr>
          <a:xfrm>
            <a:off x="9309736" y="2435225"/>
            <a:ext cx="116586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192.168.120.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72</a:t>
            </a:r>
            <a:endParaRPr lang="en-US" altLang="zh-TW" sz="1080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cxnSp>
        <p:nvCxnSpPr>
          <p:cNvPr id="45" name="直線接點 44"/>
          <p:cNvCxnSpPr>
            <a:stCxn id="31" idx="3"/>
            <a:endCxn id="32" idx="1"/>
          </p:cNvCxnSpPr>
          <p:nvPr/>
        </p:nvCxnSpPr>
        <p:spPr>
          <a:xfrm>
            <a:off x="9309736" y="4260215"/>
            <a:ext cx="281305" cy="0"/>
          </a:xfrm>
          <a:prstGeom prst="line">
            <a:avLst/>
          </a:prstGeom>
          <a:ln w="12700" cmpd="sng">
            <a:solidFill>
              <a:schemeClr val="tx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60" name="文字方塊 46"/>
          <p:cNvSpPr txBox="1"/>
          <p:nvPr/>
        </p:nvSpPr>
        <p:spPr>
          <a:xfrm>
            <a:off x="6465570" y="4379596"/>
            <a:ext cx="744856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5.5.5.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101</a:t>
            </a:r>
            <a:endParaRPr lang="en-US" altLang="zh-TW" sz="1080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cxnSp>
        <p:nvCxnSpPr>
          <p:cNvPr id="48" name="直線接點 47"/>
          <p:cNvCxnSpPr/>
          <p:nvPr/>
        </p:nvCxnSpPr>
        <p:spPr>
          <a:xfrm>
            <a:off x="7292975" y="3368040"/>
            <a:ext cx="15240" cy="1362075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圓角矩形 48"/>
          <p:cNvSpPr/>
          <p:nvPr/>
        </p:nvSpPr>
        <p:spPr>
          <a:xfrm>
            <a:off x="6931660" y="5495925"/>
            <a:ext cx="1487805" cy="478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VS</a:t>
            </a:r>
            <a:endParaRPr lang="en-US" altLang="zh-TW" sz="1680" strike="noStrike" noProof="1"/>
          </a:p>
        </p:txBody>
      </p:sp>
      <p:cxnSp>
        <p:nvCxnSpPr>
          <p:cNvPr id="50" name="直線接點 49"/>
          <p:cNvCxnSpPr/>
          <p:nvPr/>
        </p:nvCxnSpPr>
        <p:spPr>
          <a:xfrm>
            <a:off x="8691880" y="5149216"/>
            <a:ext cx="0" cy="462916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65" name="文字方塊 51"/>
          <p:cNvSpPr txBox="1"/>
          <p:nvPr/>
        </p:nvSpPr>
        <p:spPr>
          <a:xfrm>
            <a:off x="9429116" y="5974080"/>
            <a:ext cx="1167764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192.168.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105</a:t>
            </a:r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201</a:t>
            </a:r>
            <a:endParaRPr lang="en-US" altLang="zh-TW" sz="1080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66" name="文字方塊 54"/>
          <p:cNvSpPr txBox="1"/>
          <p:nvPr/>
        </p:nvSpPr>
        <p:spPr>
          <a:xfrm>
            <a:off x="6057900" y="3550285"/>
            <a:ext cx="1235075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  <a:sym typeface="新細明體" panose="02020500000000000000" pitchFamily="2" charset="-122"/>
              </a:rPr>
              <a:t>GTP-U / N3</a:t>
            </a:r>
            <a:endParaRPr lang="en-US" altLang="zh-TW" sz="1680" b="1">
              <a:latin typeface="Calibri" panose="020F0502020204030204" pitchFamily="34" charset="0"/>
              <a:ea typeface="新細明體" panose="02020500000000000000" pitchFamily="18" charset="-120"/>
              <a:sym typeface="新細明體" panose="02020500000000000000" pitchFamily="2" charset="-122"/>
            </a:endParaRPr>
          </a:p>
        </p:txBody>
      </p:sp>
      <p:sp>
        <p:nvSpPr>
          <p:cNvPr id="9267" name="文字方塊 55"/>
          <p:cNvSpPr txBox="1"/>
          <p:nvPr/>
        </p:nvSpPr>
        <p:spPr>
          <a:xfrm>
            <a:off x="5681980" y="1948180"/>
            <a:ext cx="866776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  <a:sym typeface="新細明體" panose="02020500000000000000" pitchFamily="2" charset="-122"/>
              </a:rPr>
              <a:t>SCTP</a:t>
            </a:r>
            <a:endParaRPr lang="en-US" altLang="zh-TW" sz="1680" b="1">
              <a:latin typeface="Calibri" panose="020F0502020204030204" pitchFamily="34" charset="0"/>
              <a:ea typeface="新細明體" panose="02020500000000000000" pitchFamily="18" charset="-120"/>
              <a:sym typeface="新細明體" panose="020205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56335" y="2579370"/>
            <a:ext cx="4525645" cy="8699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RU0</a:t>
            </a:r>
            <a:endParaRPr lang="en-US" altLang="zh-TW" sz="1680" strike="noStrike" noProof="1"/>
          </a:p>
        </p:txBody>
      </p:sp>
      <p:sp>
        <p:nvSpPr>
          <p:cNvPr id="9268" name="文字方塊 2"/>
          <p:cNvSpPr txBox="1"/>
          <p:nvPr/>
        </p:nvSpPr>
        <p:spPr>
          <a:xfrm>
            <a:off x="3261360" y="1113155"/>
            <a:ext cx="111633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enp61s2f3</a:t>
            </a:r>
            <a:endParaRPr lang="zh-TW" altLang="en-US" sz="1080" b="1">
              <a:solidFill>
                <a:srgbClr val="7030A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69" name="文字方塊 5"/>
          <p:cNvSpPr txBox="1"/>
          <p:nvPr/>
        </p:nvSpPr>
        <p:spPr>
          <a:xfrm>
            <a:off x="7999096" y="1824990"/>
            <a:ext cx="101346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enp61s2f4</a:t>
            </a:r>
            <a:endParaRPr lang="zh-TW" altLang="en-US" sz="1080" b="1">
              <a:solidFill>
                <a:srgbClr val="7030A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70" name="文字方塊 6"/>
          <p:cNvSpPr txBox="1"/>
          <p:nvPr/>
        </p:nvSpPr>
        <p:spPr>
          <a:xfrm>
            <a:off x="7999096" y="998220"/>
            <a:ext cx="98298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enp61s2f5</a:t>
            </a:r>
            <a:endParaRPr lang="zh-TW" altLang="en-US" sz="1080" b="1">
              <a:solidFill>
                <a:srgbClr val="7030A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71" name="文字方塊 12"/>
          <p:cNvSpPr txBox="1"/>
          <p:nvPr/>
        </p:nvSpPr>
        <p:spPr>
          <a:xfrm>
            <a:off x="6616065" y="2435225"/>
            <a:ext cx="756285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enp61s1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0</a:t>
            </a:r>
            <a:endParaRPr lang="en-US" altLang="zh-TW" sz="1080" b="1">
              <a:solidFill>
                <a:srgbClr val="7030A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72" name="文字方塊 13"/>
          <p:cNvSpPr txBox="1"/>
          <p:nvPr/>
        </p:nvSpPr>
        <p:spPr>
          <a:xfrm>
            <a:off x="8537575" y="2435225"/>
            <a:ext cx="128397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enp61s1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0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f1</a:t>
            </a:r>
            <a:endParaRPr lang="zh-TW" altLang="en-US" sz="1080" b="1">
              <a:solidFill>
                <a:srgbClr val="7030A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73" name="文字方塊 16"/>
          <p:cNvSpPr txBox="1"/>
          <p:nvPr/>
        </p:nvSpPr>
        <p:spPr>
          <a:xfrm>
            <a:off x="3033395" y="2587625"/>
            <a:ext cx="1167766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enp61s0f0</a:t>
            </a:r>
            <a:endParaRPr lang="zh-TW" altLang="en-US" sz="1080" b="1">
              <a:solidFill>
                <a:srgbClr val="7030A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" name="文字方塊 22"/>
          <p:cNvSpPr txBox="1"/>
          <p:nvPr/>
        </p:nvSpPr>
        <p:spPr>
          <a:xfrm>
            <a:off x="2602866" y="1887855"/>
            <a:ext cx="706754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4.4.4.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3</a:t>
            </a:r>
            <a:endParaRPr lang="en-US" altLang="zh-TW" sz="1080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3842385" y="5073650"/>
            <a:ext cx="1043305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MiFi</a:t>
            </a:r>
            <a:endParaRPr lang="en-US" altLang="zh-TW" sz="1680" strike="noStrike" noProof="1"/>
          </a:p>
        </p:txBody>
      </p:sp>
      <p:sp>
        <p:nvSpPr>
          <p:cNvPr id="15" name="圓角矩形 14"/>
          <p:cNvSpPr/>
          <p:nvPr/>
        </p:nvSpPr>
        <p:spPr>
          <a:xfrm>
            <a:off x="2707640" y="2844800"/>
            <a:ext cx="1551940" cy="5137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RU0_FHU/FHC</a:t>
            </a:r>
            <a:endParaRPr lang="en-US" altLang="zh-TW" sz="1680" strike="noStrike" noProof="1"/>
          </a:p>
        </p:txBody>
      </p:sp>
      <p:sp>
        <p:nvSpPr>
          <p:cNvPr id="8" name="文字方塊 12"/>
          <p:cNvSpPr txBox="1"/>
          <p:nvPr/>
        </p:nvSpPr>
        <p:spPr>
          <a:xfrm>
            <a:off x="1200786" y="2579370"/>
            <a:ext cx="1571624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</a:rPr>
              <a:t>gNB Flexran</a:t>
            </a:r>
            <a:endParaRPr lang="en-US" altLang="zh-TW" sz="1680" b="1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9438640" y="3373120"/>
            <a:ext cx="15240" cy="904875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030" y="3705225"/>
            <a:ext cx="808355" cy="819150"/>
          </a:xfrm>
          <a:prstGeom prst="rect">
            <a:avLst/>
          </a:prstGeom>
        </p:spPr>
      </p:pic>
      <p:cxnSp>
        <p:nvCxnSpPr>
          <p:cNvPr id="16" name="直線接點 15"/>
          <p:cNvCxnSpPr/>
          <p:nvPr/>
        </p:nvCxnSpPr>
        <p:spPr>
          <a:xfrm>
            <a:off x="3484880" y="3358515"/>
            <a:ext cx="3175" cy="34671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0226040" y="4506595"/>
            <a:ext cx="4445" cy="24257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3"/>
          <p:cNvSpPr txBox="1"/>
          <p:nvPr/>
        </p:nvSpPr>
        <p:spPr>
          <a:xfrm>
            <a:off x="5681981" y="3928745"/>
            <a:ext cx="1571624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  <a:sym typeface="新細明體" panose="02020500000000000000" pitchFamily="2" charset="-122"/>
              </a:rPr>
              <a:t>free5gc</a:t>
            </a:r>
            <a:endParaRPr lang="en-US" altLang="zh-TW" sz="1680" b="1">
              <a:latin typeface="Calibri" panose="020F0502020204030204" pitchFamily="34" charset="0"/>
              <a:ea typeface="新細明體" panose="02020500000000000000" pitchFamily="18" charset="-120"/>
              <a:sym typeface="新細明體" panose="02020500000000000000" pitchFamily="2" charset="-122"/>
            </a:endParaRPr>
          </a:p>
        </p:txBody>
      </p:sp>
      <p:pic>
        <p:nvPicPr>
          <p:cNvPr id="11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17681">
            <a:off x="2539381" y="4444517"/>
            <a:ext cx="352278" cy="31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77680">
            <a:off x="3896376" y="4586122"/>
            <a:ext cx="352278" cy="31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圓角矩形 22"/>
          <p:cNvSpPr/>
          <p:nvPr/>
        </p:nvSpPr>
        <p:spPr>
          <a:xfrm>
            <a:off x="9269095" y="5495925"/>
            <a:ext cx="1487805" cy="478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iperf3</a:t>
            </a:r>
            <a:endParaRPr lang="en-US" altLang="zh-TW" sz="1680" strike="noStrike" noProof="1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277495" y="133350"/>
            <a:ext cx="11827510" cy="342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TW" altLang="en-US" sz="1680" strike="noStrike" noProof="1"/>
          </a:p>
        </p:txBody>
      </p:sp>
      <p:sp>
        <p:nvSpPr>
          <p:cNvPr id="4" name="矩形 3"/>
          <p:cNvSpPr/>
          <p:nvPr/>
        </p:nvSpPr>
        <p:spPr>
          <a:xfrm>
            <a:off x="453390" y="3705225"/>
            <a:ext cx="3805555" cy="2193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TW" altLang="en-US" sz="1680" strike="noStrike" noProof="1"/>
          </a:p>
        </p:txBody>
      </p:sp>
      <p:sp>
        <p:nvSpPr>
          <p:cNvPr id="5" name="矩形 4"/>
          <p:cNvSpPr/>
          <p:nvPr/>
        </p:nvSpPr>
        <p:spPr>
          <a:xfrm>
            <a:off x="8140065" y="3658235"/>
            <a:ext cx="4005580" cy="17900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TW" altLang="en-US" sz="1680" strike="noStrike" noProof="1"/>
          </a:p>
        </p:txBody>
      </p:sp>
      <p:sp>
        <p:nvSpPr>
          <p:cNvPr id="9220" name="文字方塊 5"/>
          <p:cNvSpPr txBox="1"/>
          <p:nvPr/>
        </p:nvSpPr>
        <p:spPr>
          <a:xfrm>
            <a:off x="453390" y="3705226"/>
            <a:ext cx="4145280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</a:rPr>
              <a:t>UE</a:t>
            </a:r>
            <a:endParaRPr lang="en-US" altLang="zh-TW" sz="1680" b="1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22" name="文字方塊 7"/>
          <p:cNvSpPr txBox="1"/>
          <p:nvPr/>
        </p:nvSpPr>
        <p:spPr>
          <a:xfrm>
            <a:off x="880110" y="133350"/>
            <a:ext cx="4145280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</a:rPr>
              <a:t>Docker GNB_0.1.0 </a:t>
            </a:r>
            <a:r>
              <a:rPr lang="en-US" altLang="zh-TW" sz="1675" b="1" dirty="0">
                <a:solidFill>
                  <a:schemeClr val="tx1"/>
                </a:solidFill>
                <a:sym typeface="+mn-ea"/>
              </a:rPr>
              <a:t>Topology #Asrock12</a:t>
            </a:r>
            <a:endParaRPr lang="en-US" altLang="zh-TW" sz="1675" b="1" dirty="0">
              <a:solidFill>
                <a:schemeClr val="tx1"/>
              </a:solidFill>
              <a:latin typeface="Calibri" panose="020F0502020204030204" pitchFamily="34" charset="0"/>
              <a:ea typeface="新細明體" panose="02020500000000000000" pitchFamily="18" charset="-120"/>
              <a:sym typeface="+mn-ea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1064895" y="4277995"/>
            <a:ext cx="1043305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M5</a:t>
            </a:r>
            <a:endParaRPr lang="en-US" altLang="zh-TW" sz="1680" strike="noStrike" noProof="1"/>
          </a:p>
        </p:txBody>
      </p:sp>
      <p:sp>
        <p:nvSpPr>
          <p:cNvPr id="11" name="矩形 10"/>
          <p:cNvSpPr/>
          <p:nvPr/>
        </p:nvSpPr>
        <p:spPr>
          <a:xfrm>
            <a:off x="452755" y="482600"/>
            <a:ext cx="4526280" cy="1991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TW" altLang="en-US" sz="1680" strike="noStrike" noProof="1"/>
          </a:p>
        </p:txBody>
      </p:sp>
      <p:sp>
        <p:nvSpPr>
          <p:cNvPr id="12" name="矩形 11"/>
          <p:cNvSpPr/>
          <p:nvPr/>
        </p:nvSpPr>
        <p:spPr>
          <a:xfrm>
            <a:off x="5260340" y="480060"/>
            <a:ext cx="6688455" cy="30048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TW" altLang="en-US" sz="1680" strike="noStrike" noProof="1"/>
          </a:p>
        </p:txBody>
      </p:sp>
      <p:sp>
        <p:nvSpPr>
          <p:cNvPr id="9226" name="文字方塊 12"/>
          <p:cNvSpPr txBox="1"/>
          <p:nvPr/>
        </p:nvSpPr>
        <p:spPr>
          <a:xfrm>
            <a:off x="452756" y="502920"/>
            <a:ext cx="1571624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</a:rPr>
              <a:t>gNB DU</a:t>
            </a:r>
            <a:endParaRPr lang="en-US" altLang="zh-TW" sz="1680" b="1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27" name="文字方塊 13"/>
          <p:cNvSpPr txBox="1"/>
          <p:nvPr/>
        </p:nvSpPr>
        <p:spPr>
          <a:xfrm>
            <a:off x="5310506" y="480060"/>
            <a:ext cx="1571624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  <a:sym typeface="新細明體" panose="02020500000000000000" pitchFamily="2" charset="-122"/>
              </a:rPr>
              <a:t>gNB CU</a:t>
            </a:r>
            <a:endParaRPr lang="en-US" altLang="zh-TW" sz="1680" b="1">
              <a:latin typeface="Calibri" panose="020F0502020204030204" pitchFamily="34" charset="0"/>
              <a:ea typeface="新細明體" panose="02020500000000000000" pitchFamily="18" charset="-120"/>
              <a:sym typeface="新細明體" panose="02020500000000000000" pitchFamily="2" charset="-122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3227071" y="1635126"/>
            <a:ext cx="1487806" cy="6153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DU_F1U</a:t>
            </a:r>
            <a:endParaRPr lang="en-US" altLang="zh-TW" sz="1680" strike="noStrike" noProof="1"/>
          </a:p>
        </p:txBody>
      </p:sp>
      <p:sp>
        <p:nvSpPr>
          <p:cNvPr id="20" name="圓角矩形 19"/>
          <p:cNvSpPr/>
          <p:nvPr/>
        </p:nvSpPr>
        <p:spPr>
          <a:xfrm>
            <a:off x="5637530" y="1635126"/>
            <a:ext cx="1487806" cy="6153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CU_F1U</a:t>
            </a:r>
            <a:endParaRPr lang="en-US" altLang="zh-TW" sz="1680" strike="noStrike" noProof="1"/>
          </a:p>
        </p:txBody>
      </p:sp>
      <p:cxnSp>
        <p:nvCxnSpPr>
          <p:cNvPr id="21" name="直線接點 20"/>
          <p:cNvCxnSpPr>
            <a:stCxn id="19" idx="3"/>
            <a:endCxn id="20" idx="1"/>
          </p:cNvCxnSpPr>
          <p:nvPr/>
        </p:nvCxnSpPr>
        <p:spPr>
          <a:xfrm>
            <a:off x="4714875" y="1943100"/>
            <a:ext cx="922655" cy="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5" name="文字方塊 21"/>
          <p:cNvSpPr txBox="1"/>
          <p:nvPr/>
        </p:nvSpPr>
        <p:spPr>
          <a:xfrm>
            <a:off x="2053590" y="1715770"/>
            <a:ext cx="113665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</a:t>
            </a:r>
            <a:r>
              <a:rPr lang="en-US" altLang="zh-TW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10</a:t>
            </a:r>
            <a:r>
              <a:rPr lang="zh-TW" altLang="en-US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f2</a:t>
            </a:r>
            <a:endParaRPr lang="zh-TW" altLang="en-US" sz="1400" b="1">
              <a:solidFill>
                <a:srgbClr val="7030A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36" name="文字方塊 22"/>
          <p:cNvSpPr txBox="1"/>
          <p:nvPr/>
        </p:nvSpPr>
        <p:spPr>
          <a:xfrm>
            <a:off x="7292340" y="1972945"/>
            <a:ext cx="79248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400">
                <a:latin typeface="Calibri" panose="020F0502020204030204" pitchFamily="34" charset="0"/>
                <a:ea typeface="新細明體" panose="02020500000000000000" pitchFamily="18" charset="-120"/>
              </a:rPr>
              <a:t>4.4.4.</a:t>
            </a:r>
            <a:r>
              <a:rPr lang="en-US" altLang="zh-TW" sz="1400">
                <a:latin typeface="Calibri" panose="020F0502020204030204" pitchFamily="34" charset="0"/>
                <a:ea typeface="新細明體" panose="02020500000000000000" pitchFamily="18" charset="-120"/>
              </a:rPr>
              <a:t>17</a:t>
            </a:r>
            <a:endParaRPr lang="en-US" altLang="zh-TW" sz="1400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3227071" y="913130"/>
            <a:ext cx="1487806" cy="617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DU_F1C</a:t>
            </a:r>
            <a:endParaRPr lang="en-US" altLang="zh-TW" sz="1680" strike="noStrike" noProof="1"/>
          </a:p>
        </p:txBody>
      </p:sp>
      <p:sp>
        <p:nvSpPr>
          <p:cNvPr id="25" name="圓角矩形 24"/>
          <p:cNvSpPr/>
          <p:nvPr/>
        </p:nvSpPr>
        <p:spPr>
          <a:xfrm>
            <a:off x="5637530" y="912495"/>
            <a:ext cx="1487806" cy="617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CU_F1C</a:t>
            </a:r>
            <a:endParaRPr lang="en-US" altLang="zh-TW" sz="1680" strike="noStrike" noProof="1"/>
          </a:p>
        </p:txBody>
      </p:sp>
      <p:cxnSp>
        <p:nvCxnSpPr>
          <p:cNvPr id="26" name="直線接點 25"/>
          <p:cNvCxnSpPr>
            <a:stCxn id="19" idx="3"/>
            <a:endCxn id="20" idx="1"/>
          </p:cNvCxnSpPr>
          <p:nvPr/>
        </p:nvCxnSpPr>
        <p:spPr>
          <a:xfrm>
            <a:off x="4714875" y="1943100"/>
            <a:ext cx="922655" cy="0"/>
          </a:xfrm>
          <a:prstGeom prst="line">
            <a:avLst/>
          </a:prstGeom>
          <a:ln w="12700" cmpd="sng">
            <a:solidFill>
              <a:schemeClr val="tx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40" name="文字方塊 26"/>
          <p:cNvSpPr txBox="1"/>
          <p:nvPr/>
        </p:nvSpPr>
        <p:spPr>
          <a:xfrm>
            <a:off x="2053590" y="1221105"/>
            <a:ext cx="136652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400">
                <a:latin typeface="Calibri" panose="020F0502020204030204" pitchFamily="34" charset="0"/>
                <a:ea typeface="新細明體" panose="02020500000000000000" pitchFamily="18" charset="-120"/>
              </a:rPr>
              <a:t>192.168.</a:t>
            </a:r>
            <a:r>
              <a:rPr lang="en-US" altLang="zh-TW" sz="1400">
                <a:latin typeface="Calibri" panose="020F0502020204030204" pitchFamily="34" charset="0"/>
                <a:ea typeface="新細明體" panose="02020500000000000000" pitchFamily="18" charset="-120"/>
              </a:rPr>
              <a:t>10.65</a:t>
            </a:r>
            <a:endParaRPr lang="en-US" altLang="zh-TW" sz="1400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41" name="文字方塊 27"/>
          <p:cNvSpPr txBox="1"/>
          <p:nvPr/>
        </p:nvSpPr>
        <p:spPr>
          <a:xfrm>
            <a:off x="7242175" y="1221105"/>
            <a:ext cx="1383665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400">
                <a:latin typeface="Calibri" panose="020F0502020204030204" pitchFamily="34" charset="0"/>
                <a:ea typeface="新細明體" panose="02020500000000000000" pitchFamily="18" charset="-120"/>
              </a:rPr>
              <a:t>192.168.</a:t>
            </a:r>
            <a:r>
              <a:rPr lang="en-US" sz="1400">
                <a:latin typeface="Calibri" panose="020F0502020204030204" pitchFamily="34" charset="0"/>
                <a:ea typeface="新細明體" panose="02020500000000000000" pitchFamily="18" charset="-120"/>
              </a:rPr>
              <a:t>10.107</a:t>
            </a:r>
            <a:endParaRPr lang="en-US" sz="1400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8354060" y="3044190"/>
            <a:ext cx="1398270" cy="3663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CU_NGU</a:t>
            </a:r>
            <a:endParaRPr lang="en-US" altLang="zh-TW" sz="1680" strike="noStrike" noProof="1"/>
          </a:p>
        </p:txBody>
      </p:sp>
      <p:sp>
        <p:nvSpPr>
          <p:cNvPr id="30" name="圓角矩形 29"/>
          <p:cNvSpPr/>
          <p:nvPr/>
        </p:nvSpPr>
        <p:spPr>
          <a:xfrm>
            <a:off x="10358120" y="3044190"/>
            <a:ext cx="1469390" cy="3663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CU_NGC</a:t>
            </a:r>
            <a:endParaRPr lang="en-US" altLang="zh-TW" sz="1680" strike="noStrike" noProof="1"/>
          </a:p>
        </p:txBody>
      </p:sp>
      <p:sp>
        <p:nvSpPr>
          <p:cNvPr id="31" name="圓角矩形 30"/>
          <p:cNvSpPr/>
          <p:nvPr/>
        </p:nvSpPr>
        <p:spPr>
          <a:xfrm>
            <a:off x="8486140" y="3741420"/>
            <a:ext cx="1817370" cy="492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400" strike="noStrike" noProof="1"/>
              <a:t>AMF:N2 192.168.120.202</a:t>
            </a:r>
            <a:endParaRPr lang="en-US" altLang="zh-TW" sz="1400" strike="noStrike" noProof="1"/>
          </a:p>
        </p:txBody>
      </p:sp>
      <p:sp>
        <p:nvSpPr>
          <p:cNvPr id="32" name="圓角矩形 31"/>
          <p:cNvSpPr/>
          <p:nvPr/>
        </p:nvSpPr>
        <p:spPr>
          <a:xfrm>
            <a:off x="10596880" y="3741420"/>
            <a:ext cx="1508125" cy="492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400" strike="noStrike" noProof="1"/>
              <a:t>SMF:N4 192.168.104.134</a:t>
            </a:r>
            <a:endParaRPr lang="en-US" altLang="zh-TW" sz="1400" strike="noStrike" noProof="1"/>
          </a:p>
        </p:txBody>
      </p:sp>
      <p:sp>
        <p:nvSpPr>
          <p:cNvPr id="34" name="矩形 33"/>
          <p:cNvSpPr/>
          <p:nvPr/>
        </p:nvSpPr>
        <p:spPr>
          <a:xfrm>
            <a:off x="4368800" y="3658235"/>
            <a:ext cx="3630295" cy="22402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 fontAlgn="base"/>
            <a:endParaRPr lang="zh-TW" altLang="en-US" sz="1680" strike="noStrike" noProof="1"/>
          </a:p>
        </p:txBody>
      </p:sp>
      <p:sp>
        <p:nvSpPr>
          <p:cNvPr id="9251" name="文字方塊 37"/>
          <p:cNvSpPr txBox="1"/>
          <p:nvPr/>
        </p:nvSpPr>
        <p:spPr>
          <a:xfrm>
            <a:off x="8413750" y="2682240"/>
            <a:ext cx="973455" cy="3067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anchor="t" anchorCtr="0">
            <a:spAutoFit/>
          </a:bodyPr>
          <a:p>
            <a:r>
              <a:rPr lang="zh-TW" altLang="en-US" sz="1400">
                <a:latin typeface="Calibri" panose="020F0502020204030204" pitchFamily="34" charset="0"/>
                <a:ea typeface="新細明體" panose="02020500000000000000" pitchFamily="18" charset="-120"/>
              </a:rPr>
              <a:t>5.5.5.</a:t>
            </a:r>
            <a:r>
              <a:rPr lang="en-US" altLang="zh-TW" sz="1400">
                <a:latin typeface="Calibri" panose="020F0502020204030204" pitchFamily="34" charset="0"/>
                <a:ea typeface="新細明體" panose="02020500000000000000" pitchFamily="18" charset="-120"/>
              </a:rPr>
              <a:t>107</a:t>
            </a:r>
            <a:endParaRPr lang="en-US" altLang="zh-TW" sz="1400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cxnSp>
        <p:nvCxnSpPr>
          <p:cNvPr id="45" name="直線接點 44"/>
          <p:cNvCxnSpPr>
            <a:stCxn id="31" idx="3"/>
            <a:endCxn id="32" idx="1"/>
          </p:cNvCxnSpPr>
          <p:nvPr/>
        </p:nvCxnSpPr>
        <p:spPr>
          <a:xfrm>
            <a:off x="10303511" y="3987800"/>
            <a:ext cx="293370" cy="0"/>
          </a:xfrm>
          <a:prstGeom prst="line">
            <a:avLst/>
          </a:prstGeom>
          <a:ln w="12700" cmpd="sng">
            <a:solidFill>
              <a:schemeClr val="tx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 flipH="1">
            <a:off x="8413750" y="3412490"/>
            <a:ext cx="8890" cy="106807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圓角矩形 48"/>
          <p:cNvSpPr/>
          <p:nvPr/>
        </p:nvSpPr>
        <p:spPr>
          <a:xfrm>
            <a:off x="8870315" y="4888230"/>
            <a:ext cx="1487805" cy="478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400" strike="noStrike" noProof="1"/>
              <a:t>VS</a:t>
            </a:r>
            <a:endParaRPr lang="en-US" altLang="zh-TW" sz="1400" strike="noStrike" noProof="1"/>
          </a:p>
        </p:txBody>
      </p:sp>
      <p:cxnSp>
        <p:nvCxnSpPr>
          <p:cNvPr id="50" name="直線接點 49"/>
          <p:cNvCxnSpPr/>
          <p:nvPr/>
        </p:nvCxnSpPr>
        <p:spPr>
          <a:xfrm>
            <a:off x="10452735" y="4664076"/>
            <a:ext cx="0" cy="462916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67" name="文字方塊 55"/>
          <p:cNvSpPr txBox="1"/>
          <p:nvPr/>
        </p:nvSpPr>
        <p:spPr>
          <a:xfrm>
            <a:off x="4770755" y="1593850"/>
            <a:ext cx="866776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  <a:sym typeface="新細明體" panose="02020500000000000000" pitchFamily="2" charset="-122"/>
              </a:rPr>
              <a:t>SCTP</a:t>
            </a:r>
            <a:endParaRPr lang="en-US" altLang="zh-TW" sz="1680" b="1">
              <a:latin typeface="Calibri" panose="020F0502020204030204" pitchFamily="34" charset="0"/>
              <a:ea typeface="新細明體" panose="02020500000000000000" pitchFamily="18" charset="-120"/>
              <a:sym typeface="新細明體" panose="020205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3390" y="2614930"/>
            <a:ext cx="4525645" cy="8699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RU0</a:t>
            </a:r>
            <a:endParaRPr lang="en-US" altLang="zh-TW" sz="1680" strike="noStrike" noProof="1"/>
          </a:p>
        </p:txBody>
      </p:sp>
      <p:sp>
        <p:nvSpPr>
          <p:cNvPr id="9268" name="文字方塊 2"/>
          <p:cNvSpPr txBox="1"/>
          <p:nvPr/>
        </p:nvSpPr>
        <p:spPr>
          <a:xfrm>
            <a:off x="2053590" y="963930"/>
            <a:ext cx="111633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</a:t>
            </a:r>
            <a:r>
              <a:rPr lang="en-US" altLang="zh-TW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10</a:t>
            </a:r>
            <a:r>
              <a:rPr lang="zh-TW" altLang="en-US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f3</a:t>
            </a:r>
            <a:endParaRPr lang="zh-TW" altLang="en-US" sz="1400" b="1">
              <a:solidFill>
                <a:srgbClr val="7030A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69" name="文字方塊 5"/>
          <p:cNvSpPr txBox="1"/>
          <p:nvPr/>
        </p:nvSpPr>
        <p:spPr>
          <a:xfrm>
            <a:off x="7242175" y="1715770"/>
            <a:ext cx="131953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</a:t>
            </a:r>
            <a:r>
              <a:rPr lang="en-US" altLang="zh-TW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134s2f1</a:t>
            </a:r>
            <a:endParaRPr lang="en-US" altLang="zh-TW" sz="1400" b="1">
              <a:solidFill>
                <a:srgbClr val="7030A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70" name="文字方塊 6"/>
          <p:cNvSpPr txBox="1"/>
          <p:nvPr/>
        </p:nvSpPr>
        <p:spPr>
          <a:xfrm>
            <a:off x="7242175" y="963930"/>
            <a:ext cx="1383665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</a:t>
            </a:r>
            <a:r>
              <a:rPr lang="en-US" altLang="zh-TW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134s2f2</a:t>
            </a:r>
            <a:endParaRPr lang="en-US" altLang="zh-TW" sz="1400" b="1">
              <a:solidFill>
                <a:srgbClr val="7030A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71" name="文字方塊 12"/>
          <p:cNvSpPr txBox="1"/>
          <p:nvPr/>
        </p:nvSpPr>
        <p:spPr>
          <a:xfrm>
            <a:off x="8413750" y="2375535"/>
            <a:ext cx="973455" cy="3067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anchor="t" anchorCtr="0">
            <a:spAutoFit/>
          </a:bodyPr>
          <a:p>
            <a:r>
              <a:rPr lang="zh-TW" altLang="en-US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enp61s1</a:t>
            </a:r>
            <a:r>
              <a:rPr lang="en-US" altLang="zh-TW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4</a:t>
            </a:r>
            <a:endParaRPr lang="en-US" altLang="zh-TW" sz="1400" b="1">
              <a:solidFill>
                <a:srgbClr val="7030A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72" name="文字方塊 13"/>
          <p:cNvSpPr txBox="1"/>
          <p:nvPr/>
        </p:nvSpPr>
        <p:spPr>
          <a:xfrm>
            <a:off x="10256520" y="2375535"/>
            <a:ext cx="1283970" cy="3067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anchor="t" anchorCtr="0">
            <a:spAutoFit/>
          </a:bodyPr>
          <a:p>
            <a:r>
              <a:rPr lang="zh-TW" altLang="en-US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enp61s1</a:t>
            </a:r>
            <a:r>
              <a:rPr lang="en-US" altLang="zh-TW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4</a:t>
            </a:r>
            <a:r>
              <a:rPr lang="zh-TW" altLang="en-US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f1</a:t>
            </a:r>
            <a:endParaRPr lang="zh-TW" altLang="en-US" sz="1400" b="1">
              <a:solidFill>
                <a:srgbClr val="7030A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73" name="文字方塊 16"/>
          <p:cNvSpPr txBox="1"/>
          <p:nvPr/>
        </p:nvSpPr>
        <p:spPr>
          <a:xfrm>
            <a:off x="3033395" y="2587625"/>
            <a:ext cx="1167766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enp61s0f0</a:t>
            </a:r>
            <a:endParaRPr lang="zh-TW" altLang="en-US" sz="1400" b="1">
              <a:solidFill>
                <a:srgbClr val="7030A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" name="文字方塊 22"/>
          <p:cNvSpPr txBox="1"/>
          <p:nvPr/>
        </p:nvSpPr>
        <p:spPr>
          <a:xfrm>
            <a:off x="2239010" y="1943100"/>
            <a:ext cx="95123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400">
                <a:latin typeface="Calibri" panose="020F0502020204030204" pitchFamily="34" charset="0"/>
                <a:ea typeface="新細明體" panose="02020500000000000000" pitchFamily="18" charset="-120"/>
              </a:rPr>
              <a:t>4.4.4.</a:t>
            </a:r>
            <a:r>
              <a:rPr lang="en-US" altLang="zh-TW" sz="1400">
                <a:latin typeface="Calibri" panose="020F0502020204030204" pitchFamily="34" charset="0"/>
                <a:ea typeface="新細明體" panose="02020500000000000000" pitchFamily="18" charset="-120"/>
              </a:rPr>
              <a:t>65</a:t>
            </a:r>
            <a:endParaRPr lang="en-US" altLang="zh-TW" sz="1400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2183765" y="5073650"/>
            <a:ext cx="1043305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MiFi</a:t>
            </a:r>
            <a:endParaRPr lang="en-US" altLang="zh-TW" sz="1680" strike="noStrike" noProof="1"/>
          </a:p>
        </p:txBody>
      </p:sp>
      <p:sp>
        <p:nvSpPr>
          <p:cNvPr id="15" name="圓角矩形 14"/>
          <p:cNvSpPr/>
          <p:nvPr/>
        </p:nvSpPr>
        <p:spPr>
          <a:xfrm>
            <a:off x="2564130" y="2844800"/>
            <a:ext cx="1695450" cy="5137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RU0_FHU/FHC</a:t>
            </a:r>
            <a:endParaRPr lang="en-US" altLang="zh-TW" sz="1680" strike="noStrike" noProof="1"/>
          </a:p>
        </p:txBody>
      </p:sp>
      <p:sp>
        <p:nvSpPr>
          <p:cNvPr id="8" name="文字方塊 12"/>
          <p:cNvSpPr txBox="1"/>
          <p:nvPr/>
        </p:nvSpPr>
        <p:spPr>
          <a:xfrm>
            <a:off x="1200786" y="2579370"/>
            <a:ext cx="1571624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</a:rPr>
              <a:t>gNB Flexran</a:t>
            </a:r>
            <a:endParaRPr lang="en-US" altLang="zh-TW" sz="1680" b="1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10448290" y="3410585"/>
            <a:ext cx="4445" cy="577215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030" y="3705225"/>
            <a:ext cx="808355" cy="819150"/>
          </a:xfrm>
          <a:prstGeom prst="rect">
            <a:avLst/>
          </a:prstGeom>
        </p:spPr>
      </p:pic>
      <p:cxnSp>
        <p:nvCxnSpPr>
          <p:cNvPr id="16" name="直線接點 15"/>
          <p:cNvCxnSpPr/>
          <p:nvPr/>
        </p:nvCxnSpPr>
        <p:spPr>
          <a:xfrm>
            <a:off x="3484880" y="3358515"/>
            <a:ext cx="3175" cy="34671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3"/>
          <p:cNvSpPr txBox="1"/>
          <p:nvPr/>
        </p:nvSpPr>
        <p:spPr>
          <a:xfrm>
            <a:off x="8085456" y="5013960"/>
            <a:ext cx="1571624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  <a:sym typeface="新細明體" panose="02020500000000000000" pitchFamily="2" charset="-122"/>
              </a:rPr>
              <a:t>free5gc</a:t>
            </a:r>
            <a:endParaRPr lang="en-US" altLang="zh-TW" sz="1680" b="1">
              <a:latin typeface="Calibri" panose="020F0502020204030204" pitchFamily="34" charset="0"/>
              <a:ea typeface="新細明體" panose="02020500000000000000" pitchFamily="18" charset="-120"/>
              <a:sym typeface="新細明體" panose="02020500000000000000" pitchFamily="2" charset="-122"/>
            </a:endParaRPr>
          </a:p>
        </p:txBody>
      </p:sp>
      <p:pic>
        <p:nvPicPr>
          <p:cNvPr id="11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77681">
            <a:off x="2417445" y="4326255"/>
            <a:ext cx="38862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97680">
            <a:off x="3098181" y="4683277"/>
            <a:ext cx="352278" cy="31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圓角矩形 22"/>
          <p:cNvSpPr/>
          <p:nvPr/>
        </p:nvSpPr>
        <p:spPr>
          <a:xfrm>
            <a:off x="10567670" y="4888230"/>
            <a:ext cx="1487805" cy="478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400" strike="noStrike" noProof="1"/>
              <a:t>iperf3</a:t>
            </a:r>
            <a:endParaRPr lang="en-US" altLang="zh-TW" sz="1400" strike="noStrike" noProof="1"/>
          </a:p>
          <a:p>
            <a:pPr algn="ctr" fontAlgn="base"/>
            <a:r>
              <a:rPr lang="en-US" altLang="zh-TW" sz="1400" strike="noStrike" noProof="1"/>
              <a:t>192.168.105.201</a:t>
            </a:r>
            <a:endParaRPr lang="en-US" altLang="zh-TW" sz="1400" strike="noStrike" noProof="1"/>
          </a:p>
        </p:txBody>
      </p:sp>
      <p:cxnSp>
        <p:nvCxnSpPr>
          <p:cNvPr id="22" name="直線接點 21"/>
          <p:cNvCxnSpPr/>
          <p:nvPr/>
        </p:nvCxnSpPr>
        <p:spPr>
          <a:xfrm>
            <a:off x="4714875" y="1221105"/>
            <a:ext cx="922655" cy="0"/>
          </a:xfrm>
          <a:prstGeom prst="line">
            <a:avLst/>
          </a:prstGeom>
          <a:ln w="12700" cmpd="sng">
            <a:solidFill>
              <a:schemeClr val="tx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圓角矩形 32"/>
          <p:cNvSpPr/>
          <p:nvPr/>
        </p:nvSpPr>
        <p:spPr>
          <a:xfrm>
            <a:off x="8230235" y="4330065"/>
            <a:ext cx="3825240" cy="3340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UPF:N6 192.168.105.233</a:t>
            </a:r>
            <a:endParaRPr lang="en-US" altLang="zh-TW" sz="1680" strike="noStrike" noProof="1"/>
          </a:p>
        </p:txBody>
      </p:sp>
      <p:sp>
        <p:nvSpPr>
          <p:cNvPr id="9260" name="文字方塊 46"/>
          <p:cNvSpPr txBox="1"/>
          <p:nvPr/>
        </p:nvSpPr>
        <p:spPr>
          <a:xfrm>
            <a:off x="8237220" y="4368801"/>
            <a:ext cx="744856" cy="257175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>
                <a:solidFill>
                  <a:schemeClr val="bg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5.5.5.</a:t>
            </a:r>
            <a:r>
              <a:rPr lang="en-US" altLang="zh-TW" sz="1080">
                <a:solidFill>
                  <a:schemeClr val="bg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203</a:t>
            </a:r>
            <a:endParaRPr lang="en-US" altLang="zh-TW" sz="1080">
              <a:solidFill>
                <a:schemeClr val="bg1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5384165" y="2962910"/>
            <a:ext cx="1099820" cy="4381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CU_NGU</a:t>
            </a:r>
            <a:endParaRPr lang="en-US" altLang="zh-TW" sz="1680" strike="noStrike" noProof="1"/>
          </a:p>
        </p:txBody>
      </p:sp>
      <p:sp>
        <p:nvSpPr>
          <p:cNvPr id="28" name="圓角矩形 27"/>
          <p:cNvSpPr/>
          <p:nvPr/>
        </p:nvSpPr>
        <p:spPr>
          <a:xfrm>
            <a:off x="6705600" y="2963545"/>
            <a:ext cx="1134745" cy="43688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CU_NGC</a:t>
            </a:r>
            <a:endParaRPr lang="en-US" altLang="zh-TW" sz="1680" strike="noStrike" noProof="1"/>
          </a:p>
        </p:txBody>
      </p:sp>
      <p:sp>
        <p:nvSpPr>
          <p:cNvPr id="9252" name="文字方塊 38"/>
          <p:cNvSpPr txBox="1"/>
          <p:nvPr/>
        </p:nvSpPr>
        <p:spPr>
          <a:xfrm>
            <a:off x="10256520" y="2682240"/>
            <a:ext cx="1539240" cy="3067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anchor="t" anchorCtr="0">
            <a:spAutoFit/>
          </a:bodyPr>
          <a:p>
            <a:r>
              <a:rPr lang="zh-TW" altLang="en-US" sz="1400">
                <a:latin typeface="Calibri" panose="020F0502020204030204" pitchFamily="34" charset="0"/>
                <a:ea typeface="新細明體" panose="02020500000000000000" pitchFamily="18" charset="-120"/>
              </a:rPr>
              <a:t>192.168.120.</a:t>
            </a:r>
            <a:r>
              <a:rPr lang="en-US" altLang="zh-TW" sz="1400">
                <a:latin typeface="Calibri" panose="020F0502020204030204" pitchFamily="34" charset="0"/>
                <a:ea typeface="新細明體" panose="02020500000000000000" pitchFamily="18" charset="-120"/>
              </a:rPr>
              <a:t>107</a:t>
            </a:r>
            <a:endParaRPr lang="en-US" altLang="zh-TW" sz="1400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5" name="文字方塊 12"/>
          <p:cNvSpPr txBox="1"/>
          <p:nvPr/>
        </p:nvSpPr>
        <p:spPr>
          <a:xfrm>
            <a:off x="5310505" y="2375535"/>
            <a:ext cx="1268730" cy="52197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anchor="t" anchorCtr="0">
            <a:spAutoFit/>
          </a:bodyPr>
          <a:p>
            <a:r>
              <a:rPr lang="zh-TW" altLang="en-US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</a:t>
            </a:r>
            <a:r>
              <a:rPr lang="en-US" altLang="zh-TW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134s10f1</a:t>
            </a:r>
            <a:endParaRPr lang="en-US" altLang="zh-TW" sz="1400" b="1">
              <a:solidFill>
                <a:srgbClr val="7030A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  <a:p>
            <a:r>
              <a:rPr lang="en-US" altLang="zh-TW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 172.16.30.107</a:t>
            </a:r>
            <a:endParaRPr lang="en-US" altLang="zh-TW" sz="1400" b="1">
              <a:solidFill>
                <a:srgbClr val="7030A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6" name="文字方塊 13"/>
          <p:cNvSpPr txBox="1"/>
          <p:nvPr/>
        </p:nvSpPr>
        <p:spPr>
          <a:xfrm>
            <a:off x="6705600" y="2375535"/>
            <a:ext cx="1378585" cy="52197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anchor="t" anchorCtr="0">
            <a:spAutoFit/>
          </a:bodyPr>
          <a:p>
            <a:r>
              <a:rPr lang="zh-TW" altLang="en-US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</a:t>
            </a:r>
            <a:r>
              <a:rPr lang="en-US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134s10f2</a:t>
            </a:r>
            <a:endParaRPr lang="en-US" sz="1400" b="1">
              <a:solidFill>
                <a:srgbClr val="7030A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  <a:p>
            <a:r>
              <a:rPr lang="en-US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172.16.29.107</a:t>
            </a:r>
            <a:endParaRPr lang="en-US" sz="1400" b="1">
              <a:solidFill>
                <a:srgbClr val="7030A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cxnSp>
        <p:nvCxnSpPr>
          <p:cNvPr id="37" name="直線接點 36"/>
          <p:cNvCxnSpPr/>
          <p:nvPr/>
        </p:nvCxnSpPr>
        <p:spPr>
          <a:xfrm>
            <a:off x="5637530" y="3400426"/>
            <a:ext cx="0" cy="462916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6882130" y="3412491"/>
            <a:ext cx="0" cy="462916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圓角矩形 38"/>
          <p:cNvSpPr/>
          <p:nvPr/>
        </p:nvSpPr>
        <p:spPr>
          <a:xfrm>
            <a:off x="4714875" y="4635500"/>
            <a:ext cx="1452880" cy="53276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NGU</a:t>
            </a:r>
            <a:endParaRPr lang="en-US" altLang="zh-TW" sz="1680" strike="noStrike" noProof="1"/>
          </a:p>
          <a:p>
            <a:pPr algn="ctr" fontAlgn="base"/>
            <a:r>
              <a:rPr lang="en-US" altLang="zh-TW" sz="1680" strike="noStrike" noProof="1"/>
              <a:t>172.16.20.14</a:t>
            </a:r>
            <a:endParaRPr lang="en-US" altLang="zh-TW" sz="1680" strike="noStrike" noProof="1"/>
          </a:p>
        </p:txBody>
      </p:sp>
      <p:sp>
        <p:nvSpPr>
          <p:cNvPr id="40" name="圓角矩形 39"/>
          <p:cNvSpPr/>
          <p:nvPr/>
        </p:nvSpPr>
        <p:spPr>
          <a:xfrm>
            <a:off x="6312535" y="4636770"/>
            <a:ext cx="1528445" cy="53213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NGC</a:t>
            </a:r>
            <a:endParaRPr lang="en-US" altLang="zh-TW" sz="1680" strike="noStrike" noProof="1"/>
          </a:p>
          <a:p>
            <a:pPr algn="ctr" fontAlgn="base"/>
            <a:r>
              <a:rPr lang="en-US" altLang="zh-TW" sz="1680" strike="noStrike" noProof="1"/>
              <a:t>172.16.17.226</a:t>
            </a:r>
            <a:endParaRPr lang="en-US" altLang="zh-TW" sz="1680" strike="noStrike" noProof="1"/>
          </a:p>
        </p:txBody>
      </p:sp>
      <p:sp>
        <p:nvSpPr>
          <p:cNvPr id="41" name="圓角矩形 40"/>
          <p:cNvSpPr/>
          <p:nvPr/>
        </p:nvSpPr>
        <p:spPr>
          <a:xfrm>
            <a:off x="4714875" y="3863340"/>
            <a:ext cx="3037205" cy="33401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172.16.29.1              172.16.30.1</a:t>
            </a:r>
            <a:endParaRPr lang="en-US" altLang="zh-TW" sz="1680" strike="noStrike" noProof="1"/>
          </a:p>
        </p:txBody>
      </p:sp>
      <p:cxnSp>
        <p:nvCxnSpPr>
          <p:cNvPr id="42" name="直線接點 41"/>
          <p:cNvCxnSpPr/>
          <p:nvPr/>
        </p:nvCxnSpPr>
        <p:spPr>
          <a:xfrm>
            <a:off x="5637530" y="4163061"/>
            <a:ext cx="0" cy="462916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6882130" y="4197351"/>
            <a:ext cx="0" cy="462916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圓角矩形 43"/>
          <p:cNvSpPr/>
          <p:nvPr/>
        </p:nvSpPr>
        <p:spPr>
          <a:xfrm>
            <a:off x="5457190" y="5264785"/>
            <a:ext cx="1622425" cy="53276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IPERF3</a:t>
            </a:r>
            <a:endParaRPr lang="en-US" altLang="zh-TW" sz="1680" strike="noStrike" noProof="1"/>
          </a:p>
          <a:p>
            <a:pPr algn="ctr" fontAlgn="base"/>
            <a:r>
              <a:rPr lang="en-US" altLang="zh-TW" sz="1680" strike="noStrike" noProof="1"/>
              <a:t>172.16.26.123</a:t>
            </a:r>
            <a:endParaRPr lang="en-US" altLang="zh-TW" sz="1680" strike="noStrike" noProof="1"/>
          </a:p>
        </p:txBody>
      </p:sp>
      <p:sp>
        <p:nvSpPr>
          <p:cNvPr id="46" name="文字方塊 13"/>
          <p:cNvSpPr txBox="1"/>
          <p:nvPr/>
        </p:nvSpPr>
        <p:spPr>
          <a:xfrm>
            <a:off x="4390391" y="5448300"/>
            <a:ext cx="1571624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  <a:sym typeface="新細明體" panose="02020500000000000000" pitchFamily="2" charset="-122"/>
              </a:rPr>
              <a:t>Affirmed</a:t>
            </a:r>
            <a:endParaRPr lang="en-US" altLang="zh-TW" sz="1680" b="1">
              <a:latin typeface="Calibri" panose="020F0502020204030204" pitchFamily="34" charset="0"/>
              <a:ea typeface="新細明體" panose="02020500000000000000" pitchFamily="18" charset="-120"/>
              <a:sym typeface="新細明體" panose="02020500000000000000" pitchFamily="2" charset="-122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olidFill>
                  <a:schemeClr val="bg1"/>
                </a:solidFill>
                <a:sym typeface="+mn-ea"/>
              </a:rPr>
              <a:t>RU Init &amp; O-du test</a:t>
            </a:r>
            <a:endParaRPr lang="en-US" altLang="zh-TW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2620" y="894958"/>
            <a:ext cx="11488033" cy="5792307"/>
          </a:xfrm>
        </p:spPr>
        <p:txBody>
          <a:bodyPr/>
          <a:p>
            <a:pPr marL="0" indent="0">
              <a:buNone/>
            </a:pPr>
            <a:r>
              <a:rPr lang="en-US" altLang="zh-TW" sz="2100" b="1">
                <a:sym typeface="+mn-ea"/>
              </a:rPr>
              <a:t>Asrock #12</a:t>
            </a:r>
            <a:endParaRPr lang="en-US" altLang="zh-TW" sz="2100">
              <a:sym typeface="+mn-ea"/>
            </a:endParaRPr>
          </a:p>
          <a:p>
            <a:pPr marL="0" indent="0">
              <a:buNone/>
            </a:pPr>
            <a:r>
              <a:rPr lang="en-US" altLang="zh-TW" sz="2100">
                <a:sym typeface="+mn-ea"/>
              </a:rPr>
              <a:t>RU Init (Foxconn)</a:t>
            </a:r>
            <a:endParaRPr lang="en-US" altLang="zh-TW" sz="2100"/>
          </a:p>
          <a:p>
            <a:pPr lvl="1"/>
            <a:r>
              <a:rPr lang="en-US" altLang="zh-TW" sz="2100">
                <a:sym typeface="+mn-ea"/>
              </a:rPr>
              <a:t>Power on RU, check console status</a:t>
            </a:r>
            <a:endParaRPr lang="en-US" altLang="zh-TW" sz="2100"/>
          </a:p>
          <a:p>
            <a:pPr lvl="1"/>
            <a:r>
              <a:rPr lang="en-US" altLang="zh-TW" sz="2100">
                <a:sym typeface="+mn-ea"/>
              </a:rPr>
              <a:t>./set_port.sh 0</a:t>
            </a:r>
            <a:endParaRPr lang="en-US" altLang="zh-TW" sz="2100"/>
          </a:p>
          <a:p>
            <a:pPr lvl="1"/>
            <a:r>
              <a:rPr lang="en-US" altLang="zh-TW" sz="2100">
                <a:sym typeface="+mn-ea"/>
              </a:rPr>
              <a:t>./init_rrh_config_enable_cuplane (wait for 10 min)</a:t>
            </a:r>
            <a:endParaRPr lang="en-US" altLang="zh-TW" sz="2320">
              <a:sym typeface="+mn-ea"/>
            </a:endParaRPr>
          </a:p>
          <a:p>
            <a:pPr marL="88900" lvl="0" indent="0">
              <a:buNone/>
            </a:pPr>
            <a:endParaRPr lang="en-US" altLang="zh-TW" sz="2100">
              <a:sym typeface="+mn-ea"/>
            </a:endParaRPr>
          </a:p>
          <a:p>
            <a:pPr marL="88900" lvl="0" indent="0">
              <a:buNone/>
            </a:pPr>
            <a:r>
              <a:rPr lang="en-US" altLang="zh-TW" sz="2100">
                <a:sym typeface="+mn-ea"/>
              </a:rPr>
              <a:t>O-du test check</a:t>
            </a:r>
            <a:endParaRPr lang="en-US" altLang="zh-TW" sz="2100">
              <a:sym typeface="+mn-ea"/>
            </a:endParaRPr>
          </a:p>
          <a:p>
            <a:pPr marL="88900" lvl="0" indent="0">
              <a:buNone/>
            </a:pPr>
            <a:r>
              <a:rPr lang="en-US" altLang="zh-TW" sz="2100">
                <a:sym typeface="+mn-ea"/>
              </a:rPr>
              <a:t>	cd /home ; ./odu_test.sh</a:t>
            </a:r>
            <a:endParaRPr lang="en-US" altLang="zh-TW" sz="2100">
              <a:sym typeface="+mn-ea"/>
            </a:endParaRPr>
          </a:p>
          <a:p>
            <a:pPr marL="88900" lvl="0" indent="0">
              <a:buNone/>
            </a:pPr>
            <a:endParaRPr lang="en-US" altLang="zh-TW" sz="2100">
              <a:sym typeface="+mn-ea"/>
            </a:endParaRPr>
          </a:p>
          <a:p>
            <a:pPr marL="88900" lvl="0" indent="0">
              <a:buNone/>
            </a:pPr>
            <a:r>
              <a:rPr lang="en-US" altLang="zh-TW" sz="2100">
                <a:sym typeface="+mn-ea"/>
              </a:rPr>
              <a:t>GNB PTP Check</a:t>
            </a:r>
            <a:endParaRPr lang="en-US" altLang="zh-TW" sz="2100">
              <a:sym typeface="+mn-ea"/>
            </a:endParaRPr>
          </a:p>
          <a:p>
            <a:pPr marL="88900" lvl="0" indent="0">
              <a:buNone/>
            </a:pPr>
            <a:r>
              <a:rPr lang="en-US" altLang="zh-TW" sz="2100">
                <a:sym typeface="+mn-ea"/>
              </a:rPr>
              <a:t>	cd /home ; ./do_ptp.sh	</a:t>
            </a:r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8921" y="4778722"/>
            <a:ext cx="9792319" cy="190831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75447" y="4690289"/>
            <a:ext cx="2415240" cy="200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p>
            <a:endParaRPr lang="zh-TW" altLang="en-US" sz="110"/>
          </a:p>
        </p:txBody>
      </p:sp>
      <p:sp>
        <p:nvSpPr>
          <p:cNvPr id="6" name="矩形 5"/>
          <p:cNvSpPr/>
          <p:nvPr/>
        </p:nvSpPr>
        <p:spPr>
          <a:xfrm>
            <a:off x="4191000" y="4683760"/>
            <a:ext cx="2486025" cy="210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p>
            <a:endParaRPr lang="zh-TW" altLang="en-US" sz="11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075" y="894715"/>
            <a:ext cx="3272790" cy="355092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olidFill>
                  <a:schemeClr val="bg1"/>
                </a:solidFill>
                <a:sym typeface="+mn-ea"/>
              </a:rPr>
              <a:t>RU Init</a:t>
            </a:r>
            <a:endParaRPr lang="en-US" altLang="zh-TW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2620" y="894958"/>
            <a:ext cx="11488033" cy="5792307"/>
          </a:xfrm>
        </p:spPr>
        <p:txBody>
          <a:bodyPr/>
          <a:p>
            <a:pPr marL="0" indent="0">
              <a:buNone/>
            </a:pPr>
            <a:r>
              <a:rPr lang="en-US" altLang="zh-TW" sz="2100" b="1">
                <a:sym typeface="+mn-ea"/>
              </a:rPr>
              <a:t>Asrock #12</a:t>
            </a:r>
            <a:endParaRPr lang="en-US" altLang="zh-TW" sz="2100">
              <a:sym typeface="+mn-ea"/>
            </a:endParaRPr>
          </a:p>
          <a:p>
            <a:pPr marL="0" indent="0">
              <a:buNone/>
            </a:pPr>
            <a:r>
              <a:rPr lang="en-US" altLang="zh-TW" sz="2100">
                <a:sym typeface="+mn-ea"/>
              </a:rPr>
              <a:t>RU Init (WNC)</a:t>
            </a:r>
            <a:endParaRPr lang="en-US" altLang="zh-TW" sz="2100"/>
          </a:p>
          <a:p>
            <a:pPr lvl="1"/>
            <a:r>
              <a:rPr lang="en-US" altLang="zh-TW" sz="2320">
                <a:sym typeface="+mn-ea"/>
              </a:rPr>
              <a:t>show ptp clock(wait the ptp lock)</a:t>
            </a:r>
            <a:endParaRPr lang="en-US" altLang="zh-TW" sz="2320">
              <a:sym typeface="+mn-ea"/>
            </a:endParaRPr>
          </a:p>
          <a:p>
            <a:pPr lvl="1"/>
            <a:r>
              <a:rPr lang="en-US" altLang="zh-TW" sz="2320">
                <a:sym typeface="+mn-ea"/>
              </a:rPr>
              <a:t>radio enable</a:t>
            </a:r>
            <a:endParaRPr lang="en-US" altLang="zh-TW" sz="2320">
              <a:sym typeface="+mn-ea"/>
            </a:endParaRPr>
          </a:p>
          <a:p>
            <a:pPr marL="0" lvl="0" indent="0">
              <a:buNone/>
            </a:pPr>
            <a:r>
              <a:rPr lang="en-US" altLang="zh-TW" sz="2320">
                <a:sym typeface="+mn-ea"/>
              </a:rPr>
              <a:t>RU vlan setting</a:t>
            </a:r>
            <a:endParaRPr lang="en-US" altLang="zh-TW" sz="2320">
              <a:sym typeface="+mn-ea"/>
            </a:endParaRPr>
          </a:p>
          <a:p>
            <a:pPr marL="0" lvl="0" indent="0">
              <a:buNone/>
            </a:pPr>
            <a:endParaRPr lang="en-US" altLang="zh-TW" sz="2320">
              <a:sym typeface="+mn-ea"/>
            </a:endParaRPr>
          </a:p>
          <a:p>
            <a:pPr marL="88900" lvl="0" indent="0">
              <a:buNone/>
            </a:pPr>
            <a:endParaRPr lang="en-US" altLang="zh-TW" sz="2100">
              <a:sym typeface="+mn-ea"/>
            </a:endParaRPr>
          </a:p>
          <a:p>
            <a:pPr marL="88900" lvl="0" indent="0">
              <a:buNone/>
            </a:pPr>
            <a:endParaRPr lang="en-US" altLang="zh-TW" sz="2100">
              <a:sym typeface="+mn-ea"/>
            </a:endParaRPr>
          </a:p>
          <a:p>
            <a:pPr marL="88900" lvl="0" indent="0">
              <a:buNone/>
            </a:pPr>
            <a:endParaRPr lang="en-US" altLang="zh-TW" sz="2100">
              <a:sym typeface="+mn-ea"/>
            </a:endParaRPr>
          </a:p>
          <a:p>
            <a:pPr marL="88900" lvl="0" indent="0">
              <a:buNone/>
            </a:pPr>
            <a:endParaRPr lang="en-US" altLang="zh-TW" sz="2100">
              <a:sym typeface="+mn-ea"/>
            </a:endParaRPr>
          </a:p>
          <a:p>
            <a:pPr marL="88900" lvl="0" indent="0">
              <a:buNone/>
            </a:pPr>
            <a:endParaRPr lang="en-US" altLang="zh-TW" sz="2100">
              <a:sym typeface="+mn-ea"/>
            </a:endParaRPr>
          </a:p>
          <a:p>
            <a:pPr marL="88900" lvl="0" indent="0">
              <a:buNone/>
            </a:pPr>
            <a:endParaRPr lang="en-US" altLang="zh-TW" sz="2100">
              <a:sym typeface="+mn-ea"/>
            </a:endParaRPr>
          </a:p>
          <a:p>
            <a:pPr marL="88900" lvl="0" indent="0">
              <a:buNone/>
            </a:pPr>
            <a:endParaRPr lang="en-US" altLang="zh-TW" sz="2100">
              <a:sym typeface="+mn-ea"/>
            </a:endParaRPr>
          </a:p>
          <a:p>
            <a:pPr marL="88900" lvl="0" indent="0">
              <a:buNone/>
            </a:pPr>
            <a:endParaRPr lang="en-US" altLang="zh-TW" sz="2100">
              <a:sym typeface="+mn-ea"/>
            </a:endParaRPr>
          </a:p>
          <a:p>
            <a:pPr marL="88900" lvl="0" indent="0">
              <a:buNone/>
            </a:pPr>
            <a:r>
              <a:rPr lang="en-US" altLang="zh-TW" sz="2100">
                <a:sym typeface="+mn-ea"/>
              </a:rPr>
              <a:t>GNB PTP Check</a:t>
            </a:r>
            <a:endParaRPr lang="en-US" altLang="zh-TW" sz="2100">
              <a:sym typeface="+mn-ea"/>
            </a:endParaRPr>
          </a:p>
          <a:p>
            <a:pPr marL="88900" lvl="0" indent="0">
              <a:buNone/>
            </a:pPr>
            <a:r>
              <a:rPr lang="en-US" altLang="zh-TW" sz="2100">
                <a:sym typeface="+mn-ea"/>
              </a:rPr>
              <a:t>	tail -f /var/log/message	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0625" y="2730500"/>
            <a:ext cx="6449060" cy="30079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olidFill>
                  <a:schemeClr val="bg1"/>
                </a:solidFill>
              </a:rPr>
              <a:t>WNC RU INIT setting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3040" y="739140"/>
            <a:ext cx="4574540" cy="673735"/>
          </a:xfrm>
        </p:spPr>
        <p:txBody>
          <a:bodyPr/>
          <a:p>
            <a:pPr marL="0" indent="0">
              <a:buNone/>
            </a:pPr>
            <a:r>
              <a:rPr lang="en-US" altLang="zh-TW"/>
              <a:t>RU Init (WNC)</a:t>
            </a:r>
            <a:endParaRPr lang="en-US" altLang="zh-TW"/>
          </a:p>
          <a:p>
            <a:pPr lvl="1"/>
            <a:endParaRPr lang="en-US" altLang="zh-TW"/>
          </a:p>
        </p:txBody>
      </p:sp>
      <p:sp>
        <p:nvSpPr>
          <p:cNvPr id="4" name="文字方塊 3"/>
          <p:cNvSpPr txBox="1"/>
          <p:nvPr/>
        </p:nvSpPr>
        <p:spPr>
          <a:xfrm>
            <a:off x="4506595" y="1256030"/>
            <a:ext cx="3458845" cy="56311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/>
              <a:t>#n78 power command</a:t>
            </a:r>
            <a:endParaRPr lang="zh-TW" altLang="en-US"/>
          </a:p>
          <a:p>
            <a:pPr algn="l"/>
            <a:r>
              <a:rPr lang="zh-TW" altLang="en-US"/>
              <a:t>fpga write 0xff220008 0x08000001</a:t>
            </a:r>
            <a:endParaRPr lang="zh-TW" altLang="en-US"/>
          </a:p>
          <a:p>
            <a:pPr algn="l"/>
            <a:r>
              <a:rPr lang="zh-TW" altLang="en-US"/>
              <a:t>radio debug radioctrlcfg-set 0 0 0xf</a:t>
            </a:r>
            <a:endParaRPr lang="zh-TW" altLang="en-US"/>
          </a:p>
          <a:p>
            <a:pPr algn="l"/>
            <a:r>
              <a:rPr lang="zh-TW" altLang="en-US"/>
              <a:t>radio debug radioctrlcfg-set 1 0 0xf</a:t>
            </a:r>
            <a:endParaRPr lang="zh-TW" altLang="en-US"/>
          </a:p>
          <a:p>
            <a:pPr algn="l"/>
            <a:r>
              <a:rPr lang="zh-TW" altLang="en-US"/>
              <a:t>radio debug pa-set 0x0</a:t>
            </a:r>
            <a:endParaRPr lang="zh-TW" altLang="en-US"/>
          </a:p>
          <a:p>
            <a:pPr algn="l"/>
            <a:r>
              <a:rPr lang="zh-TW" altLang="en-US"/>
              <a:t>radio debug paprot 2200</a:t>
            </a:r>
            <a:endParaRPr lang="zh-TW" altLang="en-US"/>
          </a:p>
          <a:p>
            <a:pPr algn="l"/>
            <a:r>
              <a:rPr lang="zh-TW" altLang="en-US"/>
              <a:t>radio debug pa-set 0x1</a:t>
            </a:r>
            <a:endParaRPr lang="zh-TW" altLang="en-US"/>
          </a:p>
          <a:p>
            <a:pPr algn="l"/>
            <a:r>
              <a:rPr lang="zh-TW" altLang="en-US"/>
              <a:t>radio debug rxtx-en 0x1 0x0</a:t>
            </a:r>
            <a:endParaRPr lang="zh-TW" altLang="en-US"/>
          </a:p>
          <a:p>
            <a:pPr algn="l"/>
            <a:r>
              <a:rPr lang="zh-TW" altLang="en-US"/>
              <a:t>radio debug pa-set 0x0</a:t>
            </a:r>
            <a:endParaRPr lang="zh-TW" altLang="en-US"/>
          </a:p>
          <a:p>
            <a:pPr algn="l"/>
            <a:r>
              <a:rPr lang="zh-TW" altLang="en-US"/>
              <a:t>radio debug rxtx-en 0x0 0x0</a:t>
            </a:r>
            <a:endParaRPr lang="zh-TW" altLang="en-US"/>
          </a:p>
          <a:p>
            <a:pPr algn="l"/>
            <a:r>
              <a:rPr lang="zh-TW" altLang="en-US"/>
              <a:t>radio debug radioctrlcfg-set 0 1 0x1</a:t>
            </a:r>
            <a:endParaRPr lang="zh-TW" altLang="en-US"/>
          </a:p>
          <a:p>
            <a:pPr algn="l"/>
            <a:r>
              <a:rPr lang="zh-TW" altLang="en-US"/>
              <a:t>radio debug radioctrlcfg-set 0 1 0x2</a:t>
            </a:r>
            <a:endParaRPr lang="zh-TW" altLang="en-US"/>
          </a:p>
          <a:p>
            <a:pPr algn="l"/>
            <a:r>
              <a:rPr lang="zh-TW" altLang="en-US"/>
              <a:t>radio debug radioctrlcfg-set 0 1 0x4</a:t>
            </a:r>
            <a:endParaRPr lang="zh-TW" altLang="en-US"/>
          </a:p>
          <a:p>
            <a:pPr algn="l"/>
            <a:r>
              <a:rPr lang="zh-TW" altLang="en-US"/>
              <a:t>radio debug radioctrlcfg-set 0 1 0x8</a:t>
            </a:r>
            <a:endParaRPr lang="zh-TW" altLang="en-US"/>
          </a:p>
          <a:p>
            <a:pPr algn="l"/>
            <a:r>
              <a:rPr lang="zh-TW" altLang="en-US"/>
              <a:t>radio debug radioctrlcfg-set 1 1 0x1</a:t>
            </a:r>
            <a:endParaRPr lang="zh-TW" altLang="en-US"/>
          </a:p>
          <a:p>
            <a:pPr algn="l"/>
            <a:r>
              <a:rPr lang="zh-TW" altLang="en-US"/>
              <a:t>radio debug radioctrlcfg-set 1 1 0x2</a:t>
            </a:r>
            <a:endParaRPr lang="zh-TW" altLang="en-US"/>
          </a:p>
          <a:p>
            <a:pPr algn="l"/>
            <a:r>
              <a:rPr lang="zh-TW" altLang="en-US"/>
              <a:t>radio debug radioctrlcfg-set 1 1 0x4</a:t>
            </a:r>
            <a:endParaRPr lang="zh-TW" altLang="en-US"/>
          </a:p>
          <a:p>
            <a:pPr algn="l"/>
            <a:r>
              <a:rPr lang="zh-TW" altLang="en-US"/>
              <a:t>radio debug radioctrlcfg-set 1 1 0x8</a:t>
            </a:r>
            <a:endParaRPr lang="zh-TW" altLang="en-US"/>
          </a:p>
          <a:p>
            <a:pPr algn="l"/>
            <a:r>
              <a:rPr lang="zh-TW" altLang="en-US"/>
              <a:t>fpga write 0xff220008 0x0</a:t>
            </a:r>
            <a:endParaRPr lang="zh-TW" altLang="en-US"/>
          </a:p>
          <a:p>
            <a:pPr algn="l"/>
            <a:r>
              <a:rPr lang="zh-TW" altLang="en-US"/>
              <a:t>radio debug lna-set 0 0xf</a:t>
            </a:r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555990" y="1256030"/>
            <a:ext cx="3458845" cy="56311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/>
              <a:t>#n79 power command</a:t>
            </a:r>
            <a:endParaRPr lang="zh-TW" altLang="en-US"/>
          </a:p>
          <a:p>
            <a:pPr algn="l"/>
            <a:r>
              <a:rPr lang="zh-TW" altLang="en-US"/>
              <a:t>fpga write 0xff220008 0x08000001</a:t>
            </a:r>
            <a:endParaRPr lang="zh-TW" altLang="en-US"/>
          </a:p>
          <a:p>
            <a:pPr algn="l"/>
            <a:r>
              <a:rPr lang="zh-TW" altLang="en-US"/>
              <a:t>radio debug radioctrlcfg-set 0 0 0xf</a:t>
            </a:r>
            <a:endParaRPr lang="zh-TW" altLang="en-US"/>
          </a:p>
          <a:p>
            <a:pPr algn="l"/>
            <a:r>
              <a:rPr lang="zh-TW" altLang="en-US"/>
              <a:t>radio debug radioctrlcfg-set 1 0 0xf</a:t>
            </a:r>
            <a:endParaRPr lang="zh-TW" altLang="en-US"/>
          </a:p>
          <a:p>
            <a:pPr algn="l"/>
            <a:r>
              <a:rPr lang="zh-TW" altLang="en-US"/>
              <a:t>radio debug pa-set 0x0</a:t>
            </a:r>
            <a:endParaRPr lang="zh-TW" altLang="en-US"/>
          </a:p>
          <a:p>
            <a:pPr algn="l"/>
            <a:r>
              <a:rPr lang="zh-TW" altLang="en-US"/>
              <a:t>radio debug paprot 1900</a:t>
            </a:r>
            <a:endParaRPr lang="zh-TW" altLang="en-US"/>
          </a:p>
          <a:p>
            <a:pPr algn="l"/>
            <a:r>
              <a:rPr lang="zh-TW" altLang="en-US"/>
              <a:t>radio debug pa-set 0x1</a:t>
            </a:r>
            <a:endParaRPr lang="zh-TW" altLang="en-US"/>
          </a:p>
          <a:p>
            <a:pPr algn="l"/>
            <a:r>
              <a:rPr lang="zh-TW" altLang="en-US"/>
              <a:t>radio debug rxtx-en 0x1 0x0</a:t>
            </a:r>
            <a:endParaRPr lang="zh-TW" altLang="en-US"/>
          </a:p>
          <a:p>
            <a:pPr algn="l"/>
            <a:r>
              <a:rPr lang="zh-TW" altLang="en-US"/>
              <a:t>radio debug pa-set 0x0</a:t>
            </a:r>
            <a:endParaRPr lang="zh-TW" altLang="en-US"/>
          </a:p>
          <a:p>
            <a:pPr algn="l"/>
            <a:r>
              <a:rPr lang="zh-TW" altLang="en-US"/>
              <a:t>radio debug rxtx-en 0x0 0x0</a:t>
            </a:r>
            <a:endParaRPr lang="zh-TW" altLang="en-US"/>
          </a:p>
          <a:p>
            <a:pPr algn="l"/>
            <a:r>
              <a:rPr lang="zh-TW" altLang="en-US"/>
              <a:t>radio debug radioctrlcfg-set 0 1 0x1</a:t>
            </a:r>
            <a:endParaRPr lang="zh-TW" altLang="en-US"/>
          </a:p>
          <a:p>
            <a:pPr algn="l"/>
            <a:r>
              <a:rPr lang="zh-TW" altLang="en-US"/>
              <a:t>radio debug radioctrlcfg-set 0 1 0x2</a:t>
            </a:r>
            <a:endParaRPr lang="zh-TW" altLang="en-US"/>
          </a:p>
          <a:p>
            <a:pPr algn="l"/>
            <a:r>
              <a:rPr lang="zh-TW" altLang="en-US"/>
              <a:t>radio debug radioctrlcfg-set 0 1 0x4</a:t>
            </a:r>
            <a:endParaRPr lang="zh-TW" altLang="en-US"/>
          </a:p>
          <a:p>
            <a:pPr algn="l"/>
            <a:r>
              <a:rPr lang="zh-TW" altLang="en-US"/>
              <a:t>radio debug radioctrlcfg-set 0 1 0x8</a:t>
            </a:r>
            <a:endParaRPr lang="zh-TW" altLang="en-US"/>
          </a:p>
          <a:p>
            <a:pPr algn="l"/>
            <a:r>
              <a:rPr lang="zh-TW" altLang="en-US"/>
              <a:t>radio debug radioctrlcfg-set 1 1 0x1</a:t>
            </a:r>
            <a:endParaRPr lang="zh-TW" altLang="en-US"/>
          </a:p>
          <a:p>
            <a:pPr algn="l"/>
            <a:r>
              <a:rPr lang="zh-TW" altLang="en-US"/>
              <a:t>radio debug radioctrlcfg-set 1 1 0x2</a:t>
            </a:r>
            <a:endParaRPr lang="zh-TW" altLang="en-US"/>
          </a:p>
          <a:p>
            <a:pPr algn="l"/>
            <a:r>
              <a:rPr lang="zh-TW" altLang="en-US"/>
              <a:t>radio debug radioctrlcfg-set 1 1 0x4</a:t>
            </a:r>
            <a:endParaRPr lang="zh-TW" altLang="en-US"/>
          </a:p>
          <a:p>
            <a:pPr algn="l"/>
            <a:r>
              <a:rPr lang="zh-TW" altLang="en-US"/>
              <a:t>radio debug radioctrlcfg-set 1 1 0x8</a:t>
            </a:r>
            <a:endParaRPr lang="zh-TW" altLang="en-US"/>
          </a:p>
          <a:p>
            <a:pPr algn="l"/>
            <a:r>
              <a:rPr lang="zh-TW" altLang="en-US"/>
              <a:t>fpga write 0xff220008 0x0</a:t>
            </a:r>
            <a:endParaRPr lang="zh-TW" altLang="en-US"/>
          </a:p>
          <a:p>
            <a:pPr algn="l"/>
            <a:r>
              <a:rPr lang="zh-TW" altLang="en-US"/>
              <a:t>radio debug lna-set 0 0xf</a:t>
            </a:r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8580" y="1568450"/>
            <a:ext cx="3655060" cy="42462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TW" altLang="en-US"/>
              <a:t>Login id/pwd : root/(null)</a:t>
            </a:r>
            <a:endParaRPr lang="zh-TW" altLang="en-US"/>
          </a:p>
          <a:p>
            <a:pPr algn="l"/>
            <a:r>
              <a:rPr lang="zh-TW" altLang="en-US"/>
              <a:t>enable</a:t>
            </a:r>
            <a:endParaRPr lang="zh-TW" altLang="en-US"/>
          </a:p>
          <a:p>
            <a:pPr algn="l"/>
            <a:endParaRPr lang="zh-TW" altLang="en-US"/>
          </a:p>
          <a:p>
            <a:pPr algn="l"/>
            <a:r>
              <a:rPr lang="zh-TW" altLang="en-US"/>
              <a:t># setup mac of RU</a:t>
            </a:r>
            <a:endParaRPr lang="zh-TW" altLang="en-US"/>
          </a:p>
          <a:p>
            <a:pPr algn="l"/>
            <a:r>
              <a:rPr lang="zh-TW" altLang="en-US"/>
              <a:t>config interface eth1 </a:t>
            </a:r>
            <a:endParaRPr lang="zh-TW" altLang="en-US"/>
          </a:p>
          <a:p>
            <a:pPr algn="l"/>
            <a:r>
              <a:rPr lang="zh-TW" altLang="en-US"/>
              <a:t>shutdown</a:t>
            </a:r>
            <a:endParaRPr lang="zh-TW" altLang="en-US"/>
          </a:p>
          <a:p>
            <a:pPr algn="l"/>
            <a:r>
              <a:rPr lang="zh-TW" altLang="en-US"/>
              <a:t>mac-address </a:t>
            </a:r>
            <a:r>
              <a:rPr lang="zh-TW" altLang="en-US" b="1"/>
              <a:t>00:aa:ff:bb:aa:</a:t>
            </a:r>
            <a:r>
              <a:rPr lang="en-US" altLang="zh-TW" b="1"/>
              <a:t>34</a:t>
            </a:r>
            <a:endParaRPr lang="zh-TW" altLang="en-US"/>
          </a:p>
          <a:p>
            <a:pPr algn="l"/>
            <a:r>
              <a:rPr lang="zh-TW" altLang="en-US"/>
              <a:t>no shutdown</a:t>
            </a:r>
            <a:endParaRPr lang="zh-TW" altLang="en-US"/>
          </a:p>
          <a:p>
            <a:pPr algn="l"/>
            <a:r>
              <a:rPr lang="zh-TW" altLang="en-US"/>
              <a:t>exit</a:t>
            </a:r>
            <a:endParaRPr lang="zh-TW" altLang="en-US"/>
          </a:p>
          <a:p>
            <a:pPr algn="l"/>
            <a:r>
              <a:rPr lang="zh-TW" altLang="en-US"/>
              <a:t>exit</a:t>
            </a:r>
            <a:endParaRPr lang="zh-TW" altLang="en-US"/>
          </a:p>
          <a:p>
            <a:pPr algn="l"/>
            <a:endParaRPr lang="zh-TW" altLang="en-US"/>
          </a:p>
          <a:p>
            <a:pPr algn="l"/>
            <a:r>
              <a:rPr lang="zh-TW" altLang="en-US"/>
              <a:t># setup </a:t>
            </a:r>
            <a:r>
              <a:rPr lang="zh-TW" altLang="en-US" b="1">
                <a:solidFill>
                  <a:schemeClr val="accent1"/>
                </a:solidFill>
              </a:rPr>
              <a:t>mac of DU 00:</a:t>
            </a:r>
            <a:r>
              <a:rPr lang="en-US" altLang="zh-TW" b="1">
                <a:solidFill>
                  <a:schemeClr val="accent1"/>
                </a:solidFill>
              </a:rPr>
              <a:t>11</a:t>
            </a:r>
            <a:r>
              <a:rPr lang="zh-TW" altLang="en-US" b="1">
                <a:solidFill>
                  <a:schemeClr val="accent1"/>
                </a:solidFill>
              </a:rPr>
              <a:t>:</a:t>
            </a:r>
            <a:r>
              <a:rPr lang="en-US" altLang="zh-TW" b="1">
                <a:solidFill>
                  <a:schemeClr val="accent1"/>
                </a:solidFill>
              </a:rPr>
              <a:t>34</a:t>
            </a:r>
            <a:r>
              <a:rPr lang="zh-TW" altLang="en-US" b="1">
                <a:solidFill>
                  <a:schemeClr val="accent1"/>
                </a:solidFill>
              </a:rPr>
              <a:t>:</a:t>
            </a:r>
            <a:r>
              <a:rPr lang="en-US" altLang="zh-TW" b="1">
                <a:solidFill>
                  <a:schemeClr val="accent1"/>
                </a:solidFill>
              </a:rPr>
              <a:t>86</a:t>
            </a:r>
            <a:r>
              <a:rPr lang="zh-TW" altLang="en-US" b="1">
                <a:solidFill>
                  <a:schemeClr val="accent1"/>
                </a:solidFill>
              </a:rPr>
              <a:t>:</a:t>
            </a:r>
            <a:r>
              <a:rPr lang="en-US" altLang="zh-TW" b="1">
                <a:solidFill>
                  <a:schemeClr val="accent1"/>
                </a:solidFill>
              </a:rPr>
              <a:t>0a</a:t>
            </a:r>
            <a:r>
              <a:rPr lang="zh-TW" altLang="en-US" b="1">
                <a:solidFill>
                  <a:schemeClr val="accent1"/>
                </a:solidFill>
              </a:rPr>
              <a:t>:</a:t>
            </a:r>
            <a:r>
              <a:rPr lang="en-US" altLang="zh-TW" b="1">
                <a:solidFill>
                  <a:schemeClr val="accent1"/>
                </a:solidFill>
              </a:rPr>
              <a:t>00</a:t>
            </a:r>
            <a:endParaRPr lang="zh-TW" altLang="en-US"/>
          </a:p>
          <a:p>
            <a:pPr algn="l"/>
            <a:r>
              <a:rPr lang="zh-TW" altLang="en-US"/>
              <a:t>fpga write 0xff25008c 0x</a:t>
            </a:r>
            <a:r>
              <a:rPr lang="en-US" altLang="zh-TW"/>
              <a:t>34860a00</a:t>
            </a:r>
            <a:endParaRPr lang="zh-TW" altLang="en-US"/>
          </a:p>
          <a:p>
            <a:pPr algn="l"/>
            <a:r>
              <a:rPr lang="zh-TW" altLang="en-US"/>
              <a:t>fpga write 0xff250090 0x0000</a:t>
            </a:r>
            <a:r>
              <a:rPr lang="zh-TW" altLang="en-US" b="1"/>
              <a:t>00</a:t>
            </a:r>
            <a:r>
              <a:rPr lang="en-US" altLang="zh-TW" b="1"/>
              <a:t>11</a:t>
            </a:r>
            <a:endParaRPr lang="zh-TW" altLang="en-US"/>
          </a:p>
          <a:p>
            <a:pPr algn="l"/>
            <a:r>
              <a:rPr lang="zh-TW" altLang="en-US"/>
              <a:t>radio enable</a:t>
            </a:r>
            <a:endParaRPr lang="zh-TW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olidFill>
                  <a:schemeClr val="bg1"/>
                </a:solidFill>
              </a:rPr>
              <a:t>Free5gc Init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31870" y="681535"/>
            <a:ext cx="10262812" cy="5792307"/>
          </a:xfrm>
        </p:spPr>
        <p:txBody>
          <a:bodyPr/>
          <a:p>
            <a:pPr marL="0" indent="0">
              <a:buNone/>
            </a:pPr>
            <a:r>
              <a:rPr lang="en-US" altLang="zh-TW">
                <a:sym typeface="+mn-ea"/>
              </a:rPr>
              <a:t>ssh pega@10.255.174.18 (password: pega#1234)</a:t>
            </a:r>
            <a:endParaRPr lang="en-US" altLang="zh-TW"/>
          </a:p>
          <a:p>
            <a:pPr marL="0" indent="0">
              <a:buNone/>
            </a:pPr>
            <a:r>
              <a:rPr lang="en-US" altLang="zh-TW">
                <a:sym typeface="+mn-ea"/>
              </a:rPr>
              <a:t>cd free5gc.cell2/</a:t>
            </a:r>
            <a:endParaRPr lang="en-US" altLang="zh-TW"/>
          </a:p>
          <a:p>
            <a:pPr marL="0" indent="0">
              <a:buNone/>
            </a:pPr>
            <a:r>
              <a:rPr lang="en-US" altLang="zh-TW">
                <a:sym typeface="+mn-ea"/>
              </a:rPr>
              <a:t>docker-compose ps</a:t>
            </a:r>
            <a:endParaRPr lang="en-US" altLang="zh-TW">
              <a:sym typeface="+mn-ea"/>
            </a:endParaRPr>
          </a:p>
          <a:p>
            <a:endParaRPr lang="en-US" altLang="zh-TW">
              <a:sym typeface="+mn-ea"/>
            </a:endParaRPr>
          </a:p>
          <a:p>
            <a:endParaRPr lang="en-US" altLang="zh-TW">
              <a:sym typeface="+mn-ea"/>
            </a:endParaRPr>
          </a:p>
          <a:p>
            <a:endParaRPr lang="en-US" altLang="zh-TW">
              <a:sym typeface="+mn-ea"/>
            </a:endParaRPr>
          </a:p>
          <a:p>
            <a:pPr marL="0" indent="0">
              <a:buNone/>
            </a:pPr>
            <a:r>
              <a:rPr lang="en-US" altLang="zh-TW">
                <a:sym typeface="+mn-ea"/>
              </a:rPr>
              <a:t>docker-compose down</a:t>
            </a:r>
            <a:endParaRPr lang="en-US" altLang="zh-TW">
              <a:sym typeface="+mn-ea"/>
            </a:endParaRPr>
          </a:p>
          <a:p>
            <a:pPr marL="0" indent="0">
              <a:buNone/>
            </a:pPr>
            <a:r>
              <a:rPr lang="en-US" altLang="zh-TW">
                <a:sym typeface="+mn-ea"/>
              </a:rPr>
              <a:t>docker-compose up -d</a:t>
            </a:r>
            <a:endParaRPr lang="en-US" altLang="zh-TW">
              <a:sym typeface="+mn-ea"/>
            </a:endParaRPr>
          </a:p>
          <a:p>
            <a:pPr marL="0" indent="0">
              <a:buNone/>
            </a:pPr>
            <a:r>
              <a:rPr lang="en-US" altLang="zh-TW">
                <a:sym typeface="+mn-ea"/>
              </a:rPr>
              <a:t>./show-log.sh</a:t>
            </a:r>
            <a:endParaRPr lang="en-US" altLang="zh-TW">
              <a:sym typeface="+mn-ea"/>
            </a:endParaRPr>
          </a:p>
          <a:p>
            <a:endParaRPr lang="en-US" altLang="zh-TW">
              <a:sym typeface="+mn-ea"/>
            </a:endParaRPr>
          </a:p>
          <a:p>
            <a:endParaRPr lang="en-US" altLang="zh-TW">
              <a:sym typeface="+mn-ea"/>
            </a:endParaRPr>
          </a:p>
          <a:p>
            <a:endParaRPr lang="en-US" altLang="zh-TW">
              <a:sym typeface="+mn-ea"/>
            </a:endParaRPr>
          </a:p>
          <a:p>
            <a:endParaRPr lang="en-US" altLang="zh-TW">
              <a:sym typeface="+mn-ea"/>
            </a:endParaRPr>
          </a:p>
          <a:p>
            <a:endParaRPr lang="en-US" altLang="zh-TW">
              <a:sym typeface="+mn-ea"/>
            </a:endParaRPr>
          </a:p>
          <a:p>
            <a:endParaRPr lang="en-US" altLang="zh-TW"/>
          </a:p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1032" y="1964745"/>
            <a:ext cx="5369017" cy="8401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62" y="4178116"/>
            <a:ext cx="9488797" cy="10891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42720" y="5504815"/>
            <a:ext cx="9583420" cy="1177290"/>
          </a:xfrm>
          <a:prstGeom prst="rect">
            <a:avLst/>
          </a:prstGeom>
          <a:gradFill rotWithShape="0">
            <a:gsLst>
              <a:gs pos="0">
                <a:srgbClr val="16A085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rgbClr>
              </a:gs>
              <a:gs pos="50000">
                <a:srgbClr val="16A085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rgbClr>
              </a:gs>
              <a:gs pos="100000">
                <a:srgbClr val="16A085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16A085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/>
          <a:p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571625" y="5483225"/>
            <a:ext cx="239458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UPF Restart</a:t>
            </a:r>
            <a:endParaRPr lang="en-US" altLang="zh-TW"/>
          </a:p>
          <a:p>
            <a:r>
              <a:rPr lang="en-US" altLang="zh-TW"/>
              <a:t>dokcker-compose down</a:t>
            </a:r>
            <a:endParaRPr lang="en-US" altLang="zh-TW"/>
          </a:p>
          <a:p>
            <a:r>
              <a:rPr lang="en-US" altLang="zh-TW"/>
              <a:t>./imec-upf-restart.sh</a:t>
            </a:r>
            <a:endParaRPr lang="en-US" altLang="zh-TW"/>
          </a:p>
          <a:p>
            <a:r>
              <a:rPr lang="en-US" altLang="zh-TW"/>
              <a:t>docker-co	mpose up</a:t>
            </a:r>
            <a:endParaRPr lang="en-US" altLang="zh-TW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olidFill>
                  <a:schemeClr val="bg1"/>
                </a:solidFill>
              </a:rPr>
              <a:t>UE Control (at command)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1185" y="678423"/>
            <a:ext cx="11488033" cy="5792307"/>
          </a:xfrm>
        </p:spPr>
        <p:txBody>
          <a:bodyPr/>
          <a:p>
            <a:pPr marL="0" indent="0">
              <a:buNone/>
            </a:pPr>
            <a:r>
              <a:rPr lang="en-US" altLang="zh-TW"/>
              <a:t>ATE0 (not display)</a:t>
            </a:r>
            <a:endParaRPr lang="en-US" altLang="zh-TW"/>
          </a:p>
          <a:p>
            <a:pPr marL="0" indent="0">
              <a:buNone/>
            </a:pPr>
            <a:r>
              <a:rPr lang="en-US" altLang="zh-TW"/>
              <a:t>ATE1 (display)</a:t>
            </a:r>
            <a:endParaRPr lang="en-US" altLang="zh-TW"/>
          </a:p>
          <a:p>
            <a:pPr marL="0" indent="0">
              <a:buNone/>
            </a:pPr>
            <a:r>
              <a:rPr lang="en-US" altLang="zh-TW"/>
              <a:t>ATI (Product Identification)</a:t>
            </a:r>
            <a:endParaRPr lang="en-US" altLang="zh-TW"/>
          </a:p>
          <a:p>
            <a:pPr marL="0" indent="0">
              <a:buNone/>
            </a:pPr>
            <a:r>
              <a:rPr lang="en-US" altLang="zh-TW"/>
              <a:t>AT+CFUN=0 (Minimum function)</a:t>
            </a:r>
            <a:endParaRPr lang="en-US" altLang="zh-TW"/>
          </a:p>
          <a:p>
            <a:pPr marL="0" indent="0">
              <a:buNone/>
            </a:pPr>
            <a:r>
              <a:rPr lang="en-US" altLang="zh-TW" sz="2360">
                <a:sym typeface="+mn-ea"/>
              </a:rPr>
              <a:t>AT+CFUN=1 (Full function)</a:t>
            </a:r>
            <a:endParaRPr lang="en-US" altLang="zh-TW" sz="2360">
              <a:sym typeface="+mn-ea"/>
            </a:endParaRPr>
          </a:p>
          <a:p>
            <a:pPr marL="0" indent="0">
              <a:buNone/>
            </a:pPr>
            <a:r>
              <a:rPr lang="en-US" altLang="zh-TW"/>
              <a:t>### check sim status ###</a:t>
            </a:r>
            <a:endParaRPr lang="en-US" altLang="zh-TW"/>
          </a:p>
          <a:p>
            <a:pPr marL="0" indent="0">
              <a:buNone/>
            </a:pPr>
            <a:r>
              <a:rPr lang="en-US" altLang="zh-TW" sz="2350">
                <a:sym typeface="+mn-ea"/>
              </a:rPr>
              <a:t>AT+CPIN?</a:t>
            </a:r>
            <a:endParaRPr lang="en-US" altLang="zh-TW" sz="2350">
              <a:sym typeface="+mn-ea"/>
            </a:endParaRPr>
          </a:p>
          <a:p>
            <a:pPr marL="0" indent="0">
              <a:buNone/>
            </a:pPr>
            <a:endParaRPr lang="en-US" altLang="zh-TW" sz="2350">
              <a:sym typeface="+mn-ea"/>
            </a:endParaRP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/>
              <a:t>### GET IMSI ###      AT+CIMI</a:t>
            </a:r>
            <a:endParaRPr lang="en-US" altLang="zh-TW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/>
              <a:t>### GET IMEI ###      AT+GSN</a:t>
            </a:r>
            <a:endParaRPr lang="en-US" altLang="zh-TW"/>
          </a:p>
          <a:p>
            <a:pPr marL="0" indent="0">
              <a:buNone/>
            </a:pPr>
            <a:r>
              <a:rPr lang="en-US" altLang="zh-TW" sz="2350">
                <a:sym typeface="+mn-ea"/>
              </a:rPr>
              <a:t>### GET CESQ ###     AT+CESQ</a:t>
            </a:r>
            <a:endParaRPr lang="en-US" altLang="zh-TW"/>
          </a:p>
        </p:txBody>
      </p:sp>
      <p:sp>
        <p:nvSpPr>
          <p:cNvPr id="4" name="文字方塊 3"/>
          <p:cNvSpPr txBox="1"/>
          <p:nvPr/>
        </p:nvSpPr>
        <p:spPr>
          <a:xfrm>
            <a:off x="5484495" y="600710"/>
            <a:ext cx="6410960" cy="7293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None/>
            </a:pPr>
            <a:r>
              <a:rPr lang="en-US" altLang="zh-TW" sz="2400">
                <a:sym typeface="+mn-ea"/>
              </a:rPr>
              <a:t>### Search Network Operation###</a:t>
            </a:r>
            <a:endParaRPr lang="en-US" altLang="zh-TW" sz="2400"/>
          </a:p>
          <a:p>
            <a:pPr marL="0" indent="0">
              <a:buNone/>
            </a:pPr>
            <a:r>
              <a:rPr lang="en-US" altLang="zh-TW" sz="2400">
                <a:sym typeface="+mn-ea"/>
              </a:rPr>
              <a:t>at_cmd.sh at+cops=?</a:t>
            </a:r>
            <a:endParaRPr lang="en-US" altLang="zh-TW" sz="2400">
              <a:sym typeface="+mn-ea"/>
            </a:endParaRPr>
          </a:p>
          <a:p>
            <a:pPr marL="0" indent="0">
              <a:buNone/>
            </a:pPr>
            <a:endParaRPr lang="en-US" altLang="zh-TW" sz="2400">
              <a:sym typeface="+mn-ea"/>
            </a:endParaRPr>
          </a:p>
          <a:p>
            <a:pPr marL="0" indent="0">
              <a:buNone/>
            </a:pPr>
            <a:endParaRPr lang="en-US" altLang="zh-TW" sz="2400">
              <a:sym typeface="+mn-ea"/>
            </a:endParaRPr>
          </a:p>
          <a:p>
            <a:pPr marL="0" indent="0">
              <a:buNone/>
            </a:pPr>
            <a:endParaRPr lang="en-US" altLang="zh-TW" sz="2400"/>
          </a:p>
          <a:p>
            <a:pPr marL="0" indent="0">
              <a:buNone/>
            </a:pPr>
            <a:r>
              <a:rPr lang="en-US" altLang="zh-TW" sz="2400">
                <a:sym typeface="+mn-ea"/>
              </a:rPr>
              <a:t>### Network registration status###</a:t>
            </a:r>
            <a:endParaRPr lang="en-US" altLang="zh-TW" sz="2400"/>
          </a:p>
          <a:p>
            <a:pPr marL="0" indent="0">
              <a:buNone/>
            </a:pPr>
            <a:r>
              <a:rPr lang="en-US" altLang="zh-TW" sz="2400">
                <a:sym typeface="+mn-ea"/>
              </a:rPr>
              <a:t>at_cmd.sh at+cops?</a:t>
            </a:r>
            <a:endParaRPr lang="en-US" altLang="zh-TW" sz="2400"/>
          </a:p>
          <a:p>
            <a:pPr marL="0" indent="0">
              <a:buNone/>
            </a:pPr>
            <a:r>
              <a:rPr lang="en-US" altLang="zh-TW" sz="2400"/>
              <a:t>at_cmd.sh at+cops=1,2,”00101”</a:t>
            </a:r>
            <a:endParaRPr lang="en-US" altLang="zh-TW" sz="2400"/>
          </a:p>
          <a:p>
            <a:pPr marL="0" indent="0">
              <a:buNone/>
            </a:pPr>
            <a:r>
              <a:rPr lang="en-US" altLang="zh-TW" sz="2400">
                <a:sym typeface="+mn-ea"/>
              </a:rPr>
              <a:t>### Check APN/DNN Setting###</a:t>
            </a:r>
            <a:endParaRPr lang="en-US" altLang="zh-TW" sz="2400"/>
          </a:p>
          <a:p>
            <a:pPr marL="0" indent="0">
              <a:buNone/>
            </a:pPr>
            <a:r>
              <a:rPr lang="en-US" altLang="zh-TW" sz="2400">
                <a:sym typeface="+mn-ea"/>
              </a:rPr>
              <a:t>at_cmd.sh at+cgdcont?</a:t>
            </a:r>
            <a:endParaRPr lang="en-US" altLang="zh-TW" sz="2400">
              <a:sym typeface="+mn-ea"/>
            </a:endParaRPr>
          </a:p>
          <a:p>
            <a:pPr marL="0" indent="0">
              <a:buNone/>
            </a:pPr>
            <a:endParaRPr lang="en-US" altLang="zh-TW" sz="2400">
              <a:sym typeface="+mn-ea"/>
            </a:endParaRPr>
          </a:p>
          <a:p>
            <a:pPr marL="0" indent="0">
              <a:buNone/>
            </a:pPr>
            <a:endParaRPr lang="en-US" altLang="zh-TW" sz="2400">
              <a:sym typeface="+mn-ea"/>
            </a:endParaRPr>
          </a:p>
          <a:p>
            <a:pPr marL="0" indent="0">
              <a:buNone/>
            </a:pPr>
            <a:endParaRPr lang="en-US" altLang="zh-TW" sz="2400">
              <a:sym typeface="+mn-ea"/>
            </a:endParaRPr>
          </a:p>
          <a:p>
            <a:pPr marL="0" indent="0">
              <a:buNone/>
            </a:pPr>
            <a:endParaRPr lang="en-US" altLang="zh-TW" sz="2400"/>
          </a:p>
          <a:p>
            <a:pPr marL="0" indent="0">
              <a:buNone/>
            </a:pPr>
            <a:r>
              <a:rPr lang="en-US" altLang="zh-TW" sz="2400">
                <a:sym typeface="+mn-ea"/>
              </a:rPr>
              <a:t>### Set APN/DNN Setting###</a:t>
            </a:r>
            <a:endParaRPr lang="en-US" altLang="zh-TW" sz="2400"/>
          </a:p>
          <a:p>
            <a:pPr marL="0" indent="0">
              <a:buNone/>
            </a:pPr>
            <a:r>
              <a:rPr lang="en-US" altLang="zh-TW" sz="2400">
                <a:sym typeface="+mn-ea"/>
              </a:rPr>
              <a:t>at_cmd.sh at+cgdcont=1,”IP”,”PEGAPN-LD3” </a:t>
            </a:r>
            <a:endParaRPr lang="en-US" altLang="zh-TW" sz="2400">
              <a:sym typeface="+mn-ea"/>
            </a:endParaRPr>
          </a:p>
          <a:p>
            <a:pPr marL="0" indent="0" algn="l">
              <a:buNone/>
            </a:pPr>
            <a:endParaRPr lang="en-US" altLang="zh-TW" sz="2400">
              <a:sym typeface="+mn-ea"/>
            </a:endParaRPr>
          </a:p>
          <a:p>
            <a:pPr marL="0" indent="0" algn="l">
              <a:buNone/>
            </a:pPr>
            <a:endParaRPr lang="en-US" altLang="zh-TW" sz="2400">
              <a:sym typeface="+mn-ea"/>
            </a:endParaRPr>
          </a:p>
          <a:p>
            <a:pPr marL="0" indent="0" algn="l">
              <a:buNone/>
            </a:pPr>
            <a:r>
              <a:rPr lang="en-US" altLang="zh-TW">
                <a:sym typeface="+mn-ea"/>
              </a:rPr>
              <a:t> </a:t>
            </a:r>
            <a:endParaRPr lang="en-US" altLang="zh-TW"/>
          </a:p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4495" y="1384935"/>
            <a:ext cx="5536565" cy="107696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495" y="4290695"/>
            <a:ext cx="5536565" cy="134112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" y="3399155"/>
            <a:ext cx="5154930" cy="64325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35" y="4438015"/>
            <a:ext cx="5154930" cy="70739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35" y="6045200"/>
            <a:ext cx="5154930" cy="4921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olidFill>
                  <a:schemeClr val="bg1"/>
                </a:solidFill>
              </a:rPr>
              <a:t>I</a:t>
            </a:r>
            <a:r>
              <a:rPr lang="zh-TW" altLang="en-US">
                <a:solidFill>
                  <a:schemeClr val="bg1"/>
                </a:solidFill>
              </a:rPr>
              <a:t>nitial power tuning tool </a:t>
            </a:r>
            <a:r>
              <a:rPr lang="en-US" altLang="zh-TW">
                <a:solidFill>
                  <a:schemeClr val="bg1"/>
                </a:solidFill>
              </a:rPr>
              <a:t>- by Fangming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964594" y="894955"/>
            <a:ext cx="10262812" cy="1308996"/>
          </a:xfrm>
        </p:spPr>
        <p:txBody>
          <a:bodyPr/>
          <a:p>
            <a:r>
              <a:rPr lang="en-US" altLang="zh-TW"/>
              <a:t>Theoretical value through open loop power control turning tool:</a:t>
            </a:r>
            <a:endParaRPr lang="en-US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707" y="1604231"/>
            <a:ext cx="10883874" cy="5100104"/>
          </a:xfrm>
          <a:prstGeom prst="rect">
            <a:avLst/>
          </a:prstGeom>
        </p:spPr>
      </p:pic>
      <p:graphicFrame>
        <p:nvGraphicFramePr>
          <p:cNvPr id="6" name="物件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013252" y="823102"/>
          <a:ext cx="2445830" cy="490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2183130" imgH="438150" progId="Package">
                  <p:embed/>
                </p:oleObj>
              </mc:Choice>
              <mc:Fallback>
                <p:oleObj name="" r:id="rId2" imgW="2183130" imgH="438150" progId="Package">
                  <p:embed/>
                  <p:pic>
                    <p:nvPicPr>
                      <p:cNvPr id="0" name="圖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013252" y="823102"/>
                        <a:ext cx="2445830" cy="4908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olidFill>
                  <a:schemeClr val="bg1"/>
                </a:solidFill>
              </a:rPr>
              <a:t>Bring-up sanity test - QXDM logging check</a:t>
            </a:r>
            <a:endParaRPr lang="en-US" altLang="zh-TW">
              <a:solidFill>
                <a:schemeClr val="bg1"/>
              </a:solidFill>
            </a:endParaRPr>
          </a:p>
        </p:txBody>
      </p:sp>
      <p:graphicFrame>
        <p:nvGraphicFramePr>
          <p:cNvPr id="4" name="圓桌 3"/>
          <p:cNvGraphicFramePr/>
          <p:nvPr/>
        </p:nvGraphicFramePr>
        <p:xfrm>
          <a:off x="228600" y="843915"/>
          <a:ext cx="11589385" cy="5129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1220"/>
                <a:gridCol w="1160145"/>
                <a:gridCol w="7018020"/>
              </a:tblGrid>
              <a:tr h="500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570"/>
                        <a:t>I</a:t>
                      </a:r>
                      <a:r>
                        <a:rPr lang="en-US" altLang="zh-TW" sz="1570"/>
                        <a:t>tem</a:t>
                      </a:r>
                      <a:endParaRPr lang="en-US" altLang="zh-TW" sz="1570"/>
                    </a:p>
                  </a:txBody>
                  <a:tcPr marL="102443" marR="102443" marT="51221" marB="5122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570"/>
                        <a:t>Key</a:t>
                      </a:r>
                      <a:endParaRPr lang="en-US" altLang="zh-TW" sz="1570"/>
                    </a:p>
                  </a:txBody>
                  <a:tcPr marL="102443" marR="102443" marT="51221" marB="5122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570"/>
                        <a:t>QXDM </a:t>
                      </a:r>
                      <a:r>
                        <a:rPr lang="en-US" altLang="zh-TW" sz="1570"/>
                        <a:t>filter</a:t>
                      </a:r>
                      <a:endParaRPr lang="en-US" altLang="zh-TW" sz="1570"/>
                    </a:p>
                  </a:txBody>
                  <a:tcPr marL="102443" marR="102443" marT="51221" marB="51221"/>
                </a:tc>
              </a:tr>
              <a:tr h="848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 sz="1570"/>
                        <a:t>Registration procedure (RRC/NAS)</a:t>
                      </a:r>
                      <a:endParaRPr lang="en-US" altLang="zh-TW" sz="1570"/>
                    </a:p>
                  </a:txBody>
                  <a:tcPr marL="102443" marR="102443" marT="51221" marB="5122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570"/>
                        <a:t>-</a:t>
                      </a:r>
                      <a:endParaRPr lang="en-US" altLang="zh-TW" sz="1570"/>
                    </a:p>
                  </a:txBody>
                  <a:tcPr marL="102443" marR="102443" marT="51221" marB="5122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 sz="1570">
                          <a:sym typeface="+mn-ea"/>
                        </a:rPr>
                        <a:t>Log Packets(OTA)/NR5G/NAS</a:t>
                      </a:r>
                      <a:endParaRPr lang="en-US" altLang="zh-TW" sz="157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TW" sz="1570">
                          <a:sym typeface="+mn-ea"/>
                        </a:rPr>
                        <a:t>Log Packets(OTA)/NR5G/RRC</a:t>
                      </a:r>
                      <a:endParaRPr lang="zh-TW" altLang="en-US" sz="1570"/>
                    </a:p>
                  </a:txBody>
                  <a:tcPr marL="102443" marR="102443" marT="51221" marB="51221"/>
                </a:tc>
              </a:tr>
              <a:tr h="4991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 sz="1570"/>
                        <a:t>L1, L2 Analyze </a:t>
                      </a:r>
                      <a:endParaRPr lang="en-US" altLang="zh-TW" sz="1570"/>
                    </a:p>
                  </a:txBody>
                  <a:tcPr marL="102443" marR="102443" marT="51221" marB="5122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570"/>
                        <a:t>0076/04</a:t>
                      </a:r>
                      <a:endParaRPr lang="en-US" altLang="zh-TW" sz="1570"/>
                    </a:p>
                  </a:txBody>
                  <a:tcPr marL="102443" marR="102443" marT="51221" marB="5122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 sz="1570"/>
                        <a:t>QTraces/COMMON/QSH/ANALYSIS</a:t>
                      </a:r>
                      <a:endParaRPr lang="en-US" altLang="zh-TW" sz="1570"/>
                    </a:p>
                  </a:txBody>
                  <a:tcPr marL="102443" marR="102443" marT="51221" marB="51221"/>
                </a:tc>
              </a:tr>
              <a:tr h="10426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 sz="1570"/>
                        <a:t>MAC layer information (ex. RACH, DCI info, PDSCH status, ...)</a:t>
                      </a:r>
                      <a:endParaRPr lang="en-US" altLang="zh-TW" sz="1570"/>
                    </a:p>
                  </a:txBody>
                  <a:tcPr marL="102443" marR="102443" marT="51221" marB="5122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TW" sz="1570"/>
                        <a:t>-</a:t>
                      </a:r>
                      <a:endParaRPr lang="en-US" altLang="zh-TW" sz="1570"/>
                    </a:p>
                  </a:txBody>
                  <a:tcPr marL="102443" marR="102443" marT="51221" marB="5122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 sz="1570">
                          <a:sym typeface="+mn-ea"/>
                        </a:rPr>
                        <a:t>Log Packets/NR5G/MAC</a:t>
                      </a:r>
                      <a:endParaRPr lang="en-US" altLang="zh-TW" sz="1570"/>
                    </a:p>
                  </a:txBody>
                  <a:tcPr marL="102443" marR="102443" marT="51221" marB="51221"/>
                </a:tc>
              </a:tr>
              <a:tr h="500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TW" altLang="en-US" sz="1570"/>
                        <a:t>TX </a:t>
                      </a:r>
                      <a:r>
                        <a:rPr lang="en-US" altLang="zh-TW" sz="1570"/>
                        <a:t>Power</a:t>
                      </a:r>
                      <a:endParaRPr lang="en-US" altLang="zh-TW" sz="1570"/>
                    </a:p>
                  </a:txBody>
                  <a:tcPr marL="102443" marR="102443" marT="51221" marB="5122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570">
                          <a:sym typeface="+mn-ea"/>
                        </a:rPr>
                        <a:t>0XB8D2</a:t>
                      </a:r>
                      <a:endParaRPr lang="en-US" altLang="zh-TW" sz="1570"/>
                    </a:p>
                  </a:txBody>
                  <a:tcPr marL="102443" marR="102443" marT="51221" marB="5122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 sz="1570"/>
                        <a:t>Log Packets/LL1/FW/NR5G LL1 FW MAC TX IU power</a:t>
                      </a:r>
                      <a:endParaRPr lang="en-US" altLang="zh-TW" sz="1570"/>
                    </a:p>
                  </a:txBody>
                  <a:tcPr marL="102443" marR="102443" marT="51221" marB="51221"/>
                </a:tc>
              </a:tr>
              <a:tr h="4991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TW" altLang="en-US" sz="1570"/>
                        <a:t>RSSI</a:t>
                      </a:r>
                      <a:endParaRPr lang="zh-TW" altLang="en-US" sz="1570"/>
                    </a:p>
                  </a:txBody>
                  <a:tcPr marL="102443" marR="102443" marT="51221" marB="5122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570">
                          <a:sym typeface="+mn-ea"/>
                        </a:rPr>
                        <a:t>0xB8C9</a:t>
                      </a:r>
                      <a:endParaRPr lang="zh-TW" altLang="en-US" sz="1570"/>
                    </a:p>
                  </a:txBody>
                  <a:tcPr marL="102443" marR="102443" marT="51221" marB="5122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 sz="1570">
                          <a:sym typeface="+mn-ea"/>
                        </a:rPr>
                        <a:t>Log Packets/LL1/FW/NR5G LL1 FW RX Control AGC</a:t>
                      </a:r>
                      <a:endParaRPr lang="zh-TW" altLang="en-US" sz="1570"/>
                    </a:p>
                  </a:txBody>
                  <a:tcPr marL="102443" marR="102443" marT="51221" marB="51221"/>
                </a:tc>
              </a:tr>
              <a:tr h="7385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TW" altLang="en-US" sz="1570"/>
                        <a:t>RSRP/RSRQ</a:t>
                      </a:r>
                      <a:endParaRPr lang="zh-TW" altLang="en-US" sz="1570"/>
                    </a:p>
                  </a:txBody>
                  <a:tcPr marL="102443" marR="102443" marT="51221" marB="5122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570">
                          <a:sym typeface="+mn-ea"/>
                        </a:rPr>
                        <a:t>0xB97F</a:t>
                      </a:r>
                      <a:endParaRPr lang="zh-TW" altLang="en-US" sz="1570"/>
                    </a:p>
                  </a:txBody>
                  <a:tcPr marL="102443" marR="102443" marT="51221" marB="5122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 sz="1570">
                          <a:sym typeface="+mn-ea"/>
                        </a:rPr>
                        <a:t>Log Packets/ML1/NR5G ML1 Searcher Measurement Database Update Ext</a:t>
                      </a:r>
                      <a:endParaRPr lang="zh-TW" altLang="en-US" sz="1570"/>
                    </a:p>
                  </a:txBody>
                  <a:tcPr marL="102443" marR="102443" marT="51221" marB="51221"/>
                </a:tc>
              </a:tr>
              <a:tr h="500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TW" altLang="en-US" sz="1570"/>
                        <a:t>SINR </a:t>
                      </a:r>
                      <a:endParaRPr lang="zh-TW" altLang="en-US" sz="1570"/>
                    </a:p>
                  </a:txBody>
                  <a:tcPr marL="102443" marR="102443" marT="51221" marB="5122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TW" altLang="en-US" sz="1570">
                          <a:sym typeface="+mn-ea"/>
                        </a:rPr>
                        <a:t>0042/0</a:t>
                      </a:r>
                      <a:r>
                        <a:rPr lang="en-US" altLang="zh-TW" sz="1570">
                          <a:sym typeface="+mn-ea"/>
                        </a:rPr>
                        <a:t>0</a:t>
                      </a:r>
                      <a:endParaRPr lang="en-US" altLang="zh-TW" sz="1570">
                        <a:sym typeface="+mn-ea"/>
                      </a:endParaRPr>
                    </a:p>
                  </a:txBody>
                  <a:tcPr marL="102443" marR="102443" marT="51221" marB="51221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TW" sz="1570"/>
                        <a:t>QTraces/MMCP/MMODE/</a:t>
                      </a:r>
                      <a:endParaRPr lang="zh-TW" altLang="en-US" sz="1570"/>
                    </a:p>
                  </a:txBody>
                  <a:tcPr marL="102443" marR="102443" marT="51221" marB="51221"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圖片 10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5658" y="3576686"/>
            <a:ext cx="2090872" cy="384137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44" y="1594955"/>
            <a:ext cx="970931" cy="445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字方塊 307"/>
          <p:cNvSpPr txBox="1"/>
          <p:nvPr/>
        </p:nvSpPr>
        <p:spPr>
          <a:xfrm>
            <a:off x="3978178" y="1271536"/>
            <a:ext cx="505460" cy="3111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28980" eaLnBrk="0" hangingPunct="0">
              <a:defRPr/>
            </a:pPr>
            <a:r>
              <a:rPr kumimoji="1" lang="en-US" altLang="zh-TW" sz="1430" b="1" kern="0" dirty="0">
                <a:solidFill>
                  <a:prstClr val="black"/>
                </a:solidFill>
                <a:sym typeface="+mn-ea"/>
              </a:rPr>
              <a:t>G.M</a:t>
            </a:r>
            <a:endParaRPr kumimoji="1" lang="en-US" altLang="zh-TW" sz="1430" b="1" kern="0" dirty="0">
              <a:solidFill>
                <a:prstClr val="black"/>
              </a:solidFill>
              <a:sym typeface="+mn-ea"/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106" y="3977332"/>
            <a:ext cx="1828112" cy="34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字方塊 217"/>
          <p:cNvSpPr txBox="1"/>
          <p:nvPr/>
        </p:nvSpPr>
        <p:spPr>
          <a:xfrm>
            <a:off x="8799278" y="3773628"/>
            <a:ext cx="880745" cy="283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hangingPunct="0">
              <a:defRPr/>
            </a:pPr>
            <a:r>
              <a:rPr lang="en-US" altLang="zh-TW" sz="1250" b="1" kern="0" dirty="0">
                <a:solidFill>
                  <a:prstClr val="black"/>
                </a:solidFill>
              </a:rPr>
              <a:t>5gc Switch</a:t>
            </a:r>
            <a:endParaRPr kumimoji="1" lang="en-US" altLang="zh-TW" sz="1250" b="1" kern="0" dirty="0">
              <a:solidFill>
                <a:prstClr val="black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613" y="4803381"/>
            <a:ext cx="951012" cy="713674"/>
          </a:xfrm>
          <a:prstGeom prst="rect">
            <a:avLst/>
          </a:prstGeom>
        </p:spPr>
      </p:pic>
      <p:sp>
        <p:nvSpPr>
          <p:cNvPr id="17" name="文字方塊 6"/>
          <p:cNvSpPr txBox="1"/>
          <p:nvPr/>
        </p:nvSpPr>
        <p:spPr>
          <a:xfrm>
            <a:off x="7358637" y="5464931"/>
            <a:ext cx="1697857" cy="283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28980" eaLnBrk="0" hangingPunct="0">
              <a:defRPr/>
            </a:pPr>
            <a:r>
              <a:rPr kumimoji="1" lang="en-US" altLang="zh-TW" sz="1250" b="1" kern="0" dirty="0">
                <a:solidFill>
                  <a:prstClr val="black"/>
                </a:solidFill>
              </a:rPr>
              <a:t>Remote Control </a:t>
            </a:r>
            <a:endParaRPr kumimoji="1" lang="en-US" altLang="zh-TW" sz="1250" b="1" kern="0" dirty="0">
              <a:solidFill>
                <a:prstClr val="black"/>
              </a:solidFill>
            </a:endParaRPr>
          </a:p>
        </p:txBody>
      </p:sp>
      <p:cxnSp>
        <p:nvCxnSpPr>
          <p:cNvPr id="18" name="直線接點 17"/>
          <p:cNvCxnSpPr/>
          <p:nvPr/>
        </p:nvCxnSpPr>
        <p:spPr>
          <a:xfrm flipV="1">
            <a:off x="6706870" y="4210050"/>
            <a:ext cx="2442210" cy="1270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 flipH="1">
            <a:off x="6704965" y="3837305"/>
            <a:ext cx="635" cy="372110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9"/>
          <p:cNvSpPr txBox="1"/>
          <p:nvPr/>
        </p:nvSpPr>
        <p:spPr>
          <a:xfrm>
            <a:off x="3758919" y="2041146"/>
            <a:ext cx="454334" cy="235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sz="1050" kern="0">
                <a:solidFill>
                  <a:srgbClr val="0070C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935" dirty="0"/>
              <a:t>RJ45</a:t>
            </a:r>
            <a:endParaRPr lang="en-US" altLang="zh-TW" sz="935" dirty="0"/>
          </a:p>
        </p:txBody>
      </p:sp>
      <p:sp>
        <p:nvSpPr>
          <p:cNvPr id="40" name="文字方塊 44"/>
          <p:cNvSpPr txBox="1"/>
          <p:nvPr/>
        </p:nvSpPr>
        <p:spPr>
          <a:xfrm>
            <a:off x="5034280" y="3947795"/>
            <a:ext cx="1319530" cy="3111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28980" eaLnBrk="0" hangingPunct="0">
              <a:defRPr/>
            </a:pPr>
            <a:r>
              <a:rPr kumimoji="1" lang="en-US" altLang="zh-TW" sz="1430" b="1" kern="0" dirty="0">
                <a:solidFill>
                  <a:prstClr val="black"/>
                </a:solidFill>
              </a:rPr>
              <a:t>L1+DU+CU</a:t>
            </a:r>
            <a:endParaRPr kumimoji="1" lang="en-US" altLang="zh-TW" sz="1430" b="1" kern="0" dirty="0">
              <a:solidFill>
                <a:prstClr val="black"/>
              </a:solidFill>
            </a:endParaRPr>
          </a:p>
        </p:txBody>
      </p:sp>
      <p:cxnSp>
        <p:nvCxnSpPr>
          <p:cNvPr id="41" name="直線接點 40"/>
          <p:cNvCxnSpPr/>
          <p:nvPr/>
        </p:nvCxnSpPr>
        <p:spPr>
          <a:xfrm flipH="1">
            <a:off x="6721346" y="3694788"/>
            <a:ext cx="4172" cy="73655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4607191" y="4431342"/>
            <a:ext cx="2118287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字方塊 47"/>
          <p:cNvSpPr txBox="1"/>
          <p:nvPr/>
        </p:nvSpPr>
        <p:spPr>
          <a:xfrm>
            <a:off x="2812978" y="4321858"/>
            <a:ext cx="943380" cy="227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28980" eaLnBrk="0" hangingPunct="0">
              <a:defRPr/>
            </a:pPr>
            <a:r>
              <a:rPr kumimoji="1" lang="en-US" altLang="zh-TW" sz="890" kern="0" dirty="0">
                <a:solidFill>
                  <a:schemeClr val="bg1"/>
                </a:solidFill>
              </a:rPr>
              <a:t>10G/SFP+</a:t>
            </a:r>
            <a:endParaRPr kumimoji="1" lang="en-US" altLang="zh-TW" sz="890" kern="0" dirty="0">
              <a:solidFill>
                <a:schemeClr val="bg1"/>
              </a:solidFill>
            </a:endParaRPr>
          </a:p>
        </p:txBody>
      </p:sp>
      <p:sp>
        <p:nvSpPr>
          <p:cNvPr id="46" name="文字方塊 51"/>
          <p:cNvSpPr txBox="1"/>
          <p:nvPr/>
        </p:nvSpPr>
        <p:spPr>
          <a:xfrm>
            <a:off x="3533886" y="3051711"/>
            <a:ext cx="1195919" cy="2355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kumimoji="1" sz="1050" kern="0">
                <a:solidFill>
                  <a:srgbClr val="0070C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935" dirty="0"/>
              <a:t>10G/SFP+</a:t>
            </a:r>
            <a:endParaRPr lang="en-US" altLang="zh-TW" sz="935" dirty="0"/>
          </a:p>
        </p:txBody>
      </p:sp>
      <p:sp>
        <p:nvSpPr>
          <p:cNvPr id="54" name="文字方塊 10"/>
          <p:cNvSpPr txBox="1"/>
          <p:nvPr/>
        </p:nvSpPr>
        <p:spPr>
          <a:xfrm>
            <a:off x="3548106" y="2811791"/>
            <a:ext cx="577487" cy="235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28980" eaLnBrk="0" hangingPunct="0">
              <a:defRPr/>
            </a:pPr>
            <a:r>
              <a:rPr kumimoji="1" lang="en-US" altLang="zh-TW" sz="935" kern="0" dirty="0">
                <a:solidFill>
                  <a:srgbClr val="0070C0"/>
                </a:solidFill>
              </a:rPr>
              <a:t>RJ45</a:t>
            </a:r>
            <a:endParaRPr kumimoji="1" lang="en-US" altLang="zh-TW" sz="935" kern="0" dirty="0">
              <a:solidFill>
                <a:srgbClr val="0070C0"/>
              </a:solidFill>
            </a:endParaRPr>
          </a:p>
        </p:txBody>
      </p:sp>
      <p:cxnSp>
        <p:nvCxnSpPr>
          <p:cNvPr id="79" name="直線接點 78"/>
          <p:cNvCxnSpPr/>
          <p:nvPr/>
        </p:nvCxnSpPr>
        <p:spPr>
          <a:xfrm>
            <a:off x="3579405" y="1818553"/>
            <a:ext cx="3253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>
            <a:off x="3548438" y="3023496"/>
            <a:ext cx="692203" cy="213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>
            <a:off x="4244198" y="1950688"/>
            <a:ext cx="0" cy="107778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接點 89"/>
          <p:cNvCxnSpPr/>
          <p:nvPr/>
        </p:nvCxnSpPr>
        <p:spPr>
          <a:xfrm>
            <a:off x="4598833" y="3267681"/>
            <a:ext cx="15068" cy="1155101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接點 91"/>
          <p:cNvCxnSpPr/>
          <p:nvPr/>
        </p:nvCxnSpPr>
        <p:spPr>
          <a:xfrm>
            <a:off x="3548106" y="3267680"/>
            <a:ext cx="105908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文字方塊 101"/>
          <p:cNvSpPr txBox="1"/>
          <p:nvPr/>
        </p:nvSpPr>
        <p:spPr>
          <a:xfrm>
            <a:off x="5930137" y="4211505"/>
            <a:ext cx="942769" cy="235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sz="935" kern="0" dirty="0">
                <a:solidFill>
                  <a:srgbClr val="0070C0"/>
                </a:solidFill>
              </a:rPr>
              <a:t>enp61s0f0</a:t>
            </a:r>
            <a:endParaRPr kumimoji="1" lang="en-US" sz="935" kern="0" dirty="0">
              <a:solidFill>
                <a:srgbClr val="0070C0"/>
              </a:solidFill>
            </a:endParaRPr>
          </a:p>
        </p:txBody>
      </p:sp>
      <p:sp>
        <p:nvSpPr>
          <p:cNvPr id="103" name="文字方塊 10"/>
          <p:cNvSpPr txBox="1"/>
          <p:nvPr/>
        </p:nvSpPr>
        <p:spPr>
          <a:xfrm>
            <a:off x="7764145" y="4235450"/>
            <a:ext cx="1350010" cy="235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sz="1050" b="0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935" dirty="0">
                <a:solidFill>
                  <a:srgbClr val="C00000"/>
                </a:solidFill>
              </a:rPr>
              <a:t>FIber enp61s0f1</a:t>
            </a:r>
            <a:endParaRPr lang="en-US" altLang="zh-TW" sz="935" dirty="0">
              <a:solidFill>
                <a:srgbClr val="C00000"/>
              </a:solidFill>
            </a:endParaRPr>
          </a:p>
        </p:txBody>
      </p:sp>
      <p:pic>
        <p:nvPicPr>
          <p:cNvPr id="112" name="圖片 1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797412" y="4287028"/>
            <a:ext cx="788513" cy="705125"/>
          </a:xfrm>
          <a:prstGeom prst="rect">
            <a:avLst/>
          </a:prstGeom>
        </p:spPr>
      </p:pic>
      <p:pic>
        <p:nvPicPr>
          <p:cNvPr id="11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323" y="1015219"/>
            <a:ext cx="647975" cy="835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57682">
            <a:off x="2647966" y="3852697"/>
            <a:ext cx="352278" cy="31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41698">
            <a:off x="3137346" y="3893441"/>
            <a:ext cx="352278" cy="31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" name="直線接點 115"/>
          <p:cNvCxnSpPr/>
          <p:nvPr/>
        </p:nvCxnSpPr>
        <p:spPr>
          <a:xfrm flipV="1">
            <a:off x="3270921" y="5201081"/>
            <a:ext cx="4493190" cy="618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線接點 116"/>
          <p:cNvCxnSpPr/>
          <p:nvPr/>
        </p:nvCxnSpPr>
        <p:spPr>
          <a:xfrm>
            <a:off x="3270919" y="4803299"/>
            <a:ext cx="0" cy="41416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文字方塊 9"/>
          <p:cNvSpPr txBox="1"/>
          <p:nvPr/>
        </p:nvSpPr>
        <p:spPr>
          <a:xfrm>
            <a:off x="6983129" y="4980587"/>
            <a:ext cx="697183" cy="235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sz="1050" kern="0">
                <a:solidFill>
                  <a:srgbClr val="0070C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935" dirty="0">
                <a:solidFill>
                  <a:srgbClr val="7030A0"/>
                </a:solidFill>
              </a:rPr>
              <a:t>USB3.1</a:t>
            </a:r>
            <a:endParaRPr lang="en-US" altLang="zh-TW" sz="935" dirty="0">
              <a:solidFill>
                <a:srgbClr val="7030A0"/>
              </a:solidFill>
            </a:endParaRPr>
          </a:p>
        </p:txBody>
      </p:sp>
      <p:cxnSp>
        <p:nvCxnSpPr>
          <p:cNvPr id="52" name="直線接點 51"/>
          <p:cNvCxnSpPr/>
          <p:nvPr/>
        </p:nvCxnSpPr>
        <p:spPr>
          <a:xfrm>
            <a:off x="4294708" y="3458879"/>
            <a:ext cx="26322" cy="1503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>
            <a:off x="4321030" y="4955688"/>
            <a:ext cx="3388450" cy="64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3570028" y="3458987"/>
            <a:ext cx="72472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文字方塊 51"/>
          <p:cNvSpPr txBox="1"/>
          <p:nvPr/>
        </p:nvSpPr>
        <p:spPr>
          <a:xfrm>
            <a:off x="3527633" y="3251499"/>
            <a:ext cx="773446" cy="2355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kumimoji="1" sz="1050" kern="0">
                <a:solidFill>
                  <a:srgbClr val="0070C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935" dirty="0">
                <a:solidFill>
                  <a:schemeClr val="tx1"/>
                </a:solidFill>
              </a:rPr>
              <a:t>USB</a:t>
            </a:r>
            <a:endParaRPr lang="en-US" altLang="zh-TW" sz="935" dirty="0">
              <a:solidFill>
                <a:schemeClr val="tx1"/>
              </a:solidFill>
            </a:endParaRPr>
          </a:p>
        </p:txBody>
      </p:sp>
      <p:sp>
        <p:nvSpPr>
          <p:cNvPr id="64" name="文字方塊 51"/>
          <p:cNvSpPr txBox="1"/>
          <p:nvPr/>
        </p:nvSpPr>
        <p:spPr>
          <a:xfrm>
            <a:off x="4388010" y="4708282"/>
            <a:ext cx="435155" cy="2355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kumimoji="1" sz="1050" kern="0">
                <a:solidFill>
                  <a:srgbClr val="0070C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935" dirty="0">
                <a:solidFill>
                  <a:schemeClr val="tx1"/>
                </a:solidFill>
              </a:rPr>
              <a:t>USB</a:t>
            </a:r>
            <a:endParaRPr lang="en-US" altLang="zh-TW" sz="935" dirty="0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803" y="2637148"/>
            <a:ext cx="1121932" cy="1136043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7872785" y="4893120"/>
            <a:ext cx="598070" cy="3427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28980" eaLnBrk="0" hangingPunct="0">
              <a:defRPr/>
            </a:pPr>
            <a:endParaRPr kumimoji="1" lang="en-US" altLang="zh-TW" sz="1610" b="1" kern="0" dirty="0">
              <a:solidFill>
                <a:prstClr val="black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1255763" y="6206865"/>
            <a:ext cx="411420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28980" eaLnBrk="0" hangingPunct="0">
              <a:defRPr/>
            </a:pPr>
            <a:r>
              <a:rPr kumimoji="1" lang="en-US" altLang="zh-TW" sz="1795" b="1" kern="0" dirty="0">
                <a:solidFill>
                  <a:srgbClr val="0070C0"/>
                </a:solidFill>
              </a:rPr>
              <a:t>Example ASRock 11</a:t>
            </a:r>
            <a:endParaRPr kumimoji="1" lang="en-US" altLang="zh-TW" sz="1795" b="1" kern="0" dirty="0">
              <a:solidFill>
                <a:srgbClr val="0070C0"/>
              </a:solidFill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 Intel E2E Topology</a:t>
            </a:r>
            <a:endParaRPr lang="en-US" altLang="zh-TW" dirty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2847" y="2726550"/>
            <a:ext cx="2090872" cy="384137"/>
          </a:xfrm>
          <a:prstGeom prst="rect">
            <a:avLst/>
          </a:prstGeom>
        </p:spPr>
      </p:pic>
      <p:sp>
        <p:nvSpPr>
          <p:cNvPr id="25" name="上-下雙向箭號 24"/>
          <p:cNvSpPr/>
          <p:nvPr/>
        </p:nvSpPr>
        <p:spPr>
          <a:xfrm>
            <a:off x="10185189" y="3143013"/>
            <a:ext cx="242591" cy="803183"/>
          </a:xfrm>
          <a:prstGeom prst="upDownArrow">
            <a:avLst/>
          </a:prstGeom>
          <a:gradFill rotWithShape="0">
            <a:gsLst>
              <a:gs pos="0">
                <a:srgbClr val="16A085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rgbClr>
              </a:gs>
              <a:gs pos="50000">
                <a:srgbClr val="16A085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rgbClr>
              </a:gs>
              <a:gs pos="100000">
                <a:srgbClr val="16A085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16A085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/>
          <a:p>
            <a:endParaRPr lang="zh-TW" altLang="en-US" sz="2015"/>
          </a:p>
        </p:txBody>
      </p:sp>
      <p:sp>
        <p:nvSpPr>
          <p:cNvPr id="26" name="文字方塊 25"/>
          <p:cNvSpPr txBox="1"/>
          <p:nvPr/>
        </p:nvSpPr>
        <p:spPr>
          <a:xfrm>
            <a:off x="10375136" y="3398409"/>
            <a:ext cx="795357" cy="332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sz="1050" b="0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defRPr>
            </a:lvl1pPr>
          </a:lstStyle>
          <a:p>
            <a:r>
              <a:rPr lang="en-US" altLang="zh-TW" sz="1570" dirty="0"/>
              <a:t>Fiber</a:t>
            </a:r>
            <a:endParaRPr lang="en-US" sz="1570" dirty="0"/>
          </a:p>
        </p:txBody>
      </p:sp>
      <p:sp>
        <p:nvSpPr>
          <p:cNvPr id="27" name="文字方塊 44"/>
          <p:cNvSpPr txBox="1"/>
          <p:nvPr/>
        </p:nvSpPr>
        <p:spPr>
          <a:xfrm>
            <a:off x="9057059" y="2360550"/>
            <a:ext cx="813858" cy="3111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28980" eaLnBrk="0" hangingPunct="0">
              <a:defRPr/>
            </a:pPr>
            <a:r>
              <a:rPr kumimoji="1" lang="en-US" altLang="zh-TW" sz="1430" b="1" kern="0" dirty="0">
                <a:solidFill>
                  <a:prstClr val="black"/>
                </a:solidFill>
              </a:rPr>
              <a:t>5GC</a:t>
            </a:r>
            <a:endParaRPr kumimoji="1" lang="en-US" altLang="zh-TW" sz="1430" b="1" kern="0" dirty="0">
              <a:solidFill>
                <a:prstClr val="black"/>
              </a:solidFill>
            </a:endParaRPr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735" y="4321810"/>
            <a:ext cx="1477010" cy="278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文字方塊 217"/>
          <p:cNvSpPr txBox="1"/>
          <p:nvPr/>
        </p:nvSpPr>
        <p:spPr>
          <a:xfrm>
            <a:off x="5897460" y="4447041"/>
            <a:ext cx="915670" cy="283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hangingPunct="0">
              <a:defRPr/>
            </a:pPr>
            <a:r>
              <a:rPr lang="en-US" altLang="zh-TW" sz="1250" b="1" kern="0" dirty="0">
                <a:solidFill>
                  <a:prstClr val="black"/>
                </a:solidFill>
              </a:rPr>
              <a:t>Dell Switch</a:t>
            </a:r>
            <a:endParaRPr kumimoji="1" lang="en-US" altLang="zh-TW" sz="1250" b="1" kern="0" dirty="0">
              <a:solidFill>
                <a:prstClr val="black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2022462" y="2457213"/>
            <a:ext cx="414020" cy="6432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TW" sz="3585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endParaRPr lang="en-US" altLang="zh-TW" sz="3585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555123" y="2029655"/>
            <a:ext cx="414020" cy="6432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TW" sz="3585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n-US" altLang="zh-TW" sz="3585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095756" y="2878368"/>
            <a:ext cx="414020" cy="6432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TW" sz="3585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endParaRPr lang="en-US" altLang="zh-TW" sz="3585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2710396" y="5042480"/>
            <a:ext cx="414020" cy="6432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TW" sz="3585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en-US" altLang="zh-TW" sz="3585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29480" y="1384300"/>
            <a:ext cx="11817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400"/>
              <a:t>Foxconn need</a:t>
            </a:r>
            <a:endParaRPr lang="en-US" altLang="zh-TW" sz="1400"/>
          </a:p>
          <a:p>
            <a:r>
              <a:rPr lang="en-US" altLang="zh-TW" sz="1400"/>
              <a:t>WNC (X)</a:t>
            </a:r>
            <a:endParaRPr lang="en-US" altLang="zh-TW" sz="140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olidFill>
                  <a:schemeClr val="bg1"/>
                </a:solidFill>
              </a:rPr>
              <a:t>AsRock#11 init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1790" y="595630"/>
            <a:ext cx="11487785" cy="5838190"/>
          </a:xfrm>
        </p:spPr>
        <p:txBody>
          <a:bodyPr/>
          <a:p>
            <a:r>
              <a:rPr lang="en-US" altLang="zh-TW" sz="2800"/>
              <a:t>Run PTP</a:t>
            </a:r>
            <a:endParaRPr lang="en-US" altLang="zh-TW" sz="2800"/>
          </a:p>
          <a:p>
            <a:pPr lvl="1"/>
            <a:r>
              <a:rPr lang="en-US" altLang="zh-TW" sz="2000"/>
              <a:t>cd /home/wnc</a:t>
            </a:r>
            <a:endParaRPr lang="en-US" altLang="zh-TW" sz="2000"/>
          </a:p>
          <a:p>
            <a:pPr lvl="1"/>
            <a:r>
              <a:rPr lang="en-US" altLang="zh-TW" sz="2000"/>
              <a:t>./do_ptp.sh</a:t>
            </a:r>
            <a:endParaRPr lang="en-US" altLang="zh-TW" sz="2000"/>
          </a:p>
          <a:p>
            <a:pPr lvl="1"/>
            <a:r>
              <a:rPr lang="en-US" altLang="zh-TW" sz="2000"/>
              <a:t>tail -f /var/log/message</a:t>
            </a:r>
            <a:endParaRPr lang="en-US" altLang="zh-TW" sz="2000"/>
          </a:p>
          <a:p>
            <a:pPr lvl="0"/>
            <a:r>
              <a:rPr sz="2800"/>
              <a:t>掛載</a:t>
            </a:r>
            <a:r>
              <a:rPr lang="en-US" altLang="zh-TW" sz="2800"/>
              <a:t>vfio-pci</a:t>
            </a:r>
            <a:endParaRPr lang="en-US" altLang="zh-TW" sz="2800"/>
          </a:p>
          <a:p>
            <a:pPr lvl="1"/>
            <a:r>
              <a:rPr lang="en-US" altLang="zh-TW" sz="2000"/>
              <a:t>sudo modprobe vfio-pci</a:t>
            </a:r>
            <a:endParaRPr lang="en-US" altLang="zh-TW" sz="2530"/>
          </a:p>
          <a:p>
            <a:pPr lvl="0"/>
            <a:r>
              <a:rPr lang="en-US" altLang="zh-TW" sz="2800"/>
              <a:t>docker init</a:t>
            </a:r>
            <a:endParaRPr lang="en-US" altLang="zh-TW" sz="2800"/>
          </a:p>
          <a:p>
            <a:pPr lvl="1"/>
            <a:r>
              <a:rPr lang="en-US" altLang="zh-TW" sz="2000"/>
              <a:t>cd /home/wnc/docker-gnb_0.1.0.7/docker-gnb</a:t>
            </a:r>
            <a:endParaRPr lang="en-US" altLang="zh-TW" sz="2000"/>
          </a:p>
          <a:p>
            <a:pPr lvl="1"/>
            <a:r>
              <a:rPr lang="en-US" altLang="zh-TW" sz="2000"/>
              <a:t>./gnbctl sriov init</a:t>
            </a:r>
            <a:endParaRPr lang="en-US" altLang="zh-TW" sz="2000"/>
          </a:p>
          <a:p>
            <a:pPr lvl="1"/>
            <a:r>
              <a:rPr lang="en-US" altLang="zh-TW" sz="2000"/>
              <a:t>./gnbctl flexran init</a:t>
            </a:r>
            <a:endParaRPr lang="en-US" altLang="zh-TW" sz="2000"/>
          </a:p>
          <a:p>
            <a:pPr lvl="1"/>
            <a:r>
              <a:rPr lang="en-US" altLang="zh-TW" sz="2000"/>
              <a:t>./gnbctl du init</a:t>
            </a:r>
            <a:endParaRPr lang="en-US" altLang="zh-TW" sz="2000"/>
          </a:p>
          <a:p>
            <a:pPr lvl="1"/>
            <a:r>
              <a:rPr lang="en-US" altLang="zh-TW" sz="2000"/>
              <a:t>./gnbctl cu init</a:t>
            </a:r>
            <a:endParaRPr lang="en-US" altLang="zh-TW" sz="2000"/>
          </a:p>
          <a:p>
            <a:pPr lvl="0"/>
            <a:r>
              <a:rPr lang="en-US" altLang="zh-TW" sz="2800"/>
              <a:t>Check the NG connect</a:t>
            </a:r>
            <a:endParaRPr lang="en-US" altLang="zh-TW" sz="2210"/>
          </a:p>
          <a:p>
            <a:pPr lvl="1"/>
            <a:r>
              <a:rPr lang="en-US" altLang="zh-TW" sz="2000"/>
              <a:t>ping 172.16.29.1;   172.16.30.1;  172.16.20.1;   172.16.17.1</a:t>
            </a:r>
            <a:endParaRPr lang="en-US" altLang="zh-TW" sz="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olidFill>
                  <a:schemeClr val="bg1"/>
                </a:solidFill>
              </a:rPr>
              <a:t>AsRock#12 init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1790" y="595630"/>
            <a:ext cx="11487785" cy="5838190"/>
          </a:xfrm>
        </p:spPr>
        <p:txBody>
          <a:bodyPr/>
          <a:p>
            <a:r>
              <a:rPr lang="en-US" altLang="zh-TW" sz="2800"/>
              <a:t>Run PTP</a:t>
            </a:r>
            <a:endParaRPr lang="en-US" altLang="zh-TW" sz="2800"/>
          </a:p>
          <a:p>
            <a:pPr lvl="1"/>
            <a:r>
              <a:rPr lang="en-US" altLang="zh-TW" sz="2000"/>
              <a:t>cd /data2</a:t>
            </a:r>
            <a:endParaRPr lang="en-US" altLang="zh-TW" sz="2000"/>
          </a:p>
          <a:p>
            <a:pPr lvl="1"/>
            <a:r>
              <a:rPr lang="en-US" altLang="zh-TW" sz="2000"/>
              <a:t>./setup_ota_e2e ptp_old</a:t>
            </a:r>
            <a:endParaRPr lang="en-US" altLang="zh-TW" sz="2000"/>
          </a:p>
          <a:p>
            <a:pPr lvl="1"/>
            <a:r>
              <a:rPr lang="en-US" altLang="zh-TW" sz="2000"/>
              <a:t>tail -f /var/log/message ;  tail -f /var/log/phc2sys</a:t>
            </a:r>
            <a:endParaRPr lang="en-US" altLang="zh-TW" sz="2530"/>
          </a:p>
          <a:p>
            <a:pPr lvl="0"/>
            <a:r>
              <a:rPr lang="en-US" altLang="zh-TW" sz="2800"/>
              <a:t>docker init</a:t>
            </a:r>
            <a:endParaRPr lang="en-US" altLang="zh-TW" sz="2800"/>
          </a:p>
          <a:p>
            <a:pPr lvl="1"/>
            <a:r>
              <a:rPr lang="en-US" altLang="zh-TW" sz="2000"/>
              <a:t>cd /data2/wnc/docker-gnb_0.1.0/docker-gnb</a:t>
            </a:r>
            <a:endParaRPr lang="en-US" altLang="zh-TW" sz="2000"/>
          </a:p>
          <a:p>
            <a:pPr lvl="1"/>
            <a:r>
              <a:rPr lang="en-US" altLang="zh-TW" sz="2000"/>
              <a:t>./gnbctl sriov init</a:t>
            </a:r>
            <a:endParaRPr lang="en-US" altLang="zh-TW" sz="2000"/>
          </a:p>
          <a:p>
            <a:pPr lvl="1"/>
            <a:r>
              <a:rPr lang="en-US" altLang="zh-TW" sz="2000"/>
              <a:t>./gnbctl flexran init</a:t>
            </a:r>
            <a:endParaRPr lang="en-US" altLang="zh-TW" sz="2000"/>
          </a:p>
          <a:p>
            <a:pPr lvl="1"/>
            <a:r>
              <a:rPr lang="en-US" altLang="zh-TW" sz="2000"/>
              <a:t>./gnbctl du init</a:t>
            </a:r>
            <a:endParaRPr lang="en-US" altLang="zh-TW" sz="2000"/>
          </a:p>
          <a:p>
            <a:pPr lvl="1"/>
            <a:r>
              <a:rPr lang="en-US" altLang="zh-TW" sz="2000"/>
              <a:t>./gnbctl cu init</a:t>
            </a:r>
            <a:endParaRPr lang="en-US" altLang="zh-TW" sz="2000"/>
          </a:p>
          <a:p>
            <a:pPr lvl="0"/>
            <a:r>
              <a:rPr lang="en-US" altLang="zh-TW" sz="2800"/>
              <a:t>Check the NG connect</a:t>
            </a:r>
            <a:endParaRPr lang="en-US" altLang="zh-TW" sz="2210"/>
          </a:p>
          <a:p>
            <a:pPr lvl="1"/>
            <a:r>
              <a:rPr lang="en-US" altLang="zh-TW" sz="2000"/>
              <a:t>ping 172.16.29.1;   172.16.30.1;  172.16.20.1;   172.16.17.1</a:t>
            </a:r>
            <a:endParaRPr lang="en-US" altLang="zh-TW"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olidFill>
                  <a:schemeClr val="bg1"/>
                </a:solidFill>
              </a:rPr>
              <a:t>Docker 0.1.0.7 env setup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TW" sz="2350" b="1" i="1">
                <a:sym typeface="+mn-ea"/>
              </a:rPr>
              <a:t>Git docker-gnb project</a:t>
            </a:r>
            <a:endParaRPr lang="en-US" altLang="zh-TW" sz="2350"/>
          </a:p>
          <a:p>
            <a:pPr lvl="1"/>
            <a:r>
              <a:rPr lang="en-US" altLang="zh-TW" sz="2125">
                <a:sym typeface="+mn-ea"/>
              </a:rPr>
              <a:t>git clone ssh://git@172.18.220.81:10022/5g-o-ran/gnodeb/docker-gnb.git</a:t>
            </a:r>
            <a:endParaRPr lang="en-US" altLang="zh-TW" sz="2125"/>
          </a:p>
          <a:p>
            <a:pPr lvl="0"/>
            <a:r>
              <a:rPr sz="2350" b="1" i="1"/>
              <a:t>設定</a:t>
            </a:r>
            <a:r>
              <a:rPr lang="en-US" altLang="zh-TW" sz="2350" b="1" i="1"/>
              <a:t>profile</a:t>
            </a:r>
            <a:endParaRPr lang="en-US" altLang="zh-TW" sz="2350" b="1" i="1"/>
          </a:p>
          <a:p>
            <a:pPr lvl="1"/>
            <a:r>
              <a:rPr lang="en-US" altLang="zh-TW" sz="2125"/>
              <a:t>cd docker-gnb/</a:t>
            </a:r>
            <a:endParaRPr lang="en-US" altLang="zh-TW" sz="2125"/>
          </a:p>
          <a:p>
            <a:pPr lvl="1"/>
            <a:r>
              <a:rPr lang="en-US" altLang="zh-TW" sz="2125"/>
              <a:t>./gnbctl profile clear</a:t>
            </a:r>
            <a:endParaRPr lang="en-US" altLang="zh-TW" sz="2125"/>
          </a:p>
          <a:p>
            <a:pPr lvl="1"/>
            <a:r>
              <a:rPr lang="en-US" altLang="zh-TW" sz="2125"/>
              <a:t>./gnbctl profile set </a:t>
            </a:r>
            <a:r>
              <a:rPr lang="en-US" altLang="zh-TW" sz="2125">
                <a:sym typeface="+mn-ea"/>
              </a:rPr>
              <a:t>radisys251_affirmed5gc</a:t>
            </a:r>
            <a:endParaRPr lang="en-US" altLang="zh-TW" sz="2125">
              <a:sym typeface="+mn-ea"/>
            </a:endParaRPr>
          </a:p>
          <a:p>
            <a:pPr lvl="0"/>
            <a:r>
              <a:rPr lang="en-US" altLang="zh-TW" sz="2345" b="1" i="1">
                <a:sym typeface="+mn-ea"/>
              </a:rPr>
              <a:t>PCI、QAT、MCC、MNC設定(docker-gnb.env)</a:t>
            </a:r>
            <a:endParaRPr lang="en-US" altLang="zh-TW" sz="2345" b="1" i="1">
              <a:sym typeface="+mn-ea"/>
            </a:endParaRPr>
          </a:p>
          <a:p>
            <a:pPr lvl="1"/>
            <a:r>
              <a:rPr lang="en-US" altLang="zh-TW" sz="2120"/>
              <a:t>cd profile/active/</a:t>
            </a:r>
            <a:endParaRPr lang="en-US" altLang="zh-TW" sz="2120"/>
          </a:p>
          <a:p>
            <a:pPr lvl="1"/>
            <a:r>
              <a:rPr lang="en-US" altLang="zh-TW" sz="2120"/>
              <a:t>vim docker-gnb.env</a:t>
            </a:r>
            <a:endParaRPr lang="en-US" altLang="zh-TW" sz="212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9705" y="2487295"/>
            <a:ext cx="5558790" cy="411353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529705" y="4836795"/>
            <a:ext cx="5309235" cy="1764665"/>
          </a:xfrm>
          <a:prstGeom prst="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16A085">
                        <a:hueOff val="0"/>
                        <a:satOff val="0"/>
                        <a:lumOff val="0"/>
                        <a:alphaOff val="0"/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16A085">
                        <a:hueOff val="0"/>
                        <a:satOff val="0"/>
                        <a:lumOff val="0"/>
                        <a:alphaOff val="0"/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16A085">
                        <a:hueOff val="0"/>
                        <a:satOff val="0"/>
                        <a:lumOff val="0"/>
                        <a:alphaOff val="0"/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/>
          <a:p>
            <a:endParaRPr lang="zh-TW" altLang="en-US"/>
          </a:p>
        </p:txBody>
      </p:sp>
      <p:sp>
        <p:nvSpPr>
          <p:cNvPr id="19" name="圓角矩形 18"/>
          <p:cNvSpPr/>
          <p:nvPr/>
        </p:nvSpPr>
        <p:spPr>
          <a:xfrm>
            <a:off x="4193540" y="5411470"/>
            <a:ext cx="2336165" cy="6153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 fontAlgn="base"/>
            <a:r>
              <a:rPr lang="en-US" altLang="zh-TW" b="1" i="1" strike="noStrike" noProof="1" smtClean="0">
                <a:solidFill>
                  <a:schemeClr val="tx1"/>
                </a:solidFill>
                <a:latin typeface="Times New Roman" panose="02020603050405020304" charset="0"/>
                <a:ea typeface="微軟正黑體" panose="020B0604030504040204" pitchFamily="34" charset="-120"/>
                <a:cs typeface="Times New Roman" panose="02020603050405020304" charset="0"/>
              </a:rPr>
              <a:t>設定NGU/NGC</a:t>
            </a:r>
            <a:endParaRPr lang="en-US" altLang="zh-TW" b="1" i="1" strike="noStrike" noProof="1" smtClean="0">
              <a:solidFill>
                <a:schemeClr val="tx1"/>
              </a:solidFill>
              <a:latin typeface="Times New Roman" panose="02020603050405020304" charset="0"/>
              <a:ea typeface="微軟正黑體" panose="020B0604030504040204" pitchFamily="34" charset="-120"/>
              <a:cs typeface="Times New Roman" panose="02020603050405020304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4193540" y="3613150"/>
            <a:ext cx="2336165" cy="6153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 fontAlgn="base"/>
            <a:r>
              <a:rPr lang="en-US" altLang="zh-TW" b="1" i="1" strike="noStrike" noProof="1" smtClean="0">
                <a:solidFill>
                  <a:schemeClr val="tx1"/>
                </a:solidFill>
                <a:latin typeface="Times New Roman" panose="02020603050405020304" charset="0"/>
                <a:ea typeface="微軟正黑體" panose="020B0604030504040204" pitchFamily="34" charset="-120"/>
                <a:cs typeface="Times New Roman" panose="02020603050405020304" charset="0"/>
              </a:rPr>
              <a:t>設定QAT PCI</a:t>
            </a:r>
            <a:endParaRPr lang="en-US" altLang="zh-TW" b="1" i="1" strike="noStrike" noProof="1" smtClean="0">
              <a:solidFill>
                <a:schemeClr val="tx1"/>
              </a:solidFill>
              <a:latin typeface="Times New Roman" panose="02020603050405020304" charset="0"/>
              <a:ea typeface="微軟正黑體" panose="020B0604030504040204" pitchFamily="34" charset="-120"/>
              <a:cs typeface="Times New Roman" panose="0202060305040502030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30340" y="3299460"/>
            <a:ext cx="3760470" cy="220345"/>
          </a:xfrm>
          <a:prstGeom prst="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16A085">
                        <a:hueOff val="0"/>
                        <a:satOff val="0"/>
                        <a:lumOff val="0"/>
                        <a:alphaOff val="0"/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16A085">
                        <a:hueOff val="0"/>
                        <a:satOff val="0"/>
                        <a:lumOff val="0"/>
                        <a:alphaOff val="0"/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16A085">
                        <a:hueOff val="0"/>
                        <a:satOff val="0"/>
                        <a:lumOff val="0"/>
                        <a:alphaOff val="0"/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/>
          <a:p>
            <a:endParaRPr lang="zh-TW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olidFill>
                  <a:schemeClr val="bg1"/>
                </a:solidFill>
              </a:rPr>
              <a:t>Docker 0.1.0.7 env setup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1985" y="916548"/>
            <a:ext cx="11488033" cy="5792307"/>
          </a:xfrm>
        </p:spPr>
        <p:txBody>
          <a:bodyPr/>
          <a:p>
            <a:r>
              <a:rPr lang="en-US" altLang="zh-TW" sz="2350" b="1" i="1"/>
              <a:t>DU Setting(CPU</a:t>
            </a:r>
            <a:r>
              <a:rPr sz="2350" b="1" i="1"/>
              <a:t>、ip</a:t>
            </a:r>
            <a:r>
              <a:rPr lang="en-US" altLang="zh-TW" sz="2350" b="1" i="1"/>
              <a:t>)</a:t>
            </a:r>
            <a:endParaRPr lang="en-US" altLang="zh-TW" sz="2350" b="1" i="1"/>
          </a:p>
          <a:p>
            <a:endParaRPr lang="en-US" altLang="zh-TW" sz="2350" b="1" i="1"/>
          </a:p>
          <a:p>
            <a:endParaRPr lang="en-US" altLang="zh-TW" sz="2350" b="1" i="1"/>
          </a:p>
          <a:p>
            <a:endParaRPr lang="en-US" altLang="zh-TW" sz="2350" b="1" i="1"/>
          </a:p>
          <a:p>
            <a:endParaRPr lang="en-US" altLang="zh-TW" sz="2350" b="1" i="1"/>
          </a:p>
          <a:p>
            <a:endParaRPr lang="en-US" altLang="zh-TW" sz="2350" b="1" i="1"/>
          </a:p>
          <a:p>
            <a:endParaRPr lang="en-US" altLang="zh-TW" sz="2350" b="1" i="1"/>
          </a:p>
          <a:p>
            <a:r>
              <a:rPr lang="en-US" altLang="zh-TW" sz="2350" b="1" i="1"/>
              <a:t>CU Setting(QAT</a:t>
            </a:r>
            <a:r>
              <a:rPr sz="2350" b="1" i="1"/>
              <a:t>、</a:t>
            </a:r>
            <a:r>
              <a:rPr lang="en-US" altLang="zh-TW" sz="2350" b="1" i="1"/>
              <a:t>network card</a:t>
            </a:r>
            <a:r>
              <a:rPr sz="2350" b="1" i="1"/>
              <a:t>、vlan</a:t>
            </a:r>
            <a:r>
              <a:rPr lang="en-US" altLang="zh-TW" sz="2350" b="1" i="1"/>
              <a:t>)</a:t>
            </a:r>
            <a:endParaRPr lang="en-US" altLang="zh-TW" sz="2350" b="1" i="1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035" y="1327150"/>
            <a:ext cx="7165975" cy="22447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35" y="4076065"/>
            <a:ext cx="5626100" cy="91376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790" y="1749425"/>
            <a:ext cx="3672205" cy="49593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34035" y="1932940"/>
            <a:ext cx="3895725" cy="1639570"/>
          </a:xfrm>
          <a:prstGeom prst="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16A085">
                        <a:hueOff val="0"/>
                        <a:satOff val="0"/>
                        <a:lumOff val="0"/>
                        <a:alphaOff val="0"/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16A085">
                        <a:hueOff val="0"/>
                        <a:satOff val="0"/>
                        <a:lumOff val="0"/>
                        <a:alphaOff val="0"/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16A085">
                        <a:hueOff val="0"/>
                        <a:satOff val="0"/>
                        <a:lumOff val="0"/>
                        <a:alphaOff val="0"/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/>
          <a:p>
            <a:endParaRPr lang="zh-TW" altLang="en-US"/>
          </a:p>
        </p:txBody>
      </p:sp>
      <p:sp>
        <p:nvSpPr>
          <p:cNvPr id="19" name="圓角矩形 18"/>
          <p:cNvSpPr/>
          <p:nvPr/>
        </p:nvSpPr>
        <p:spPr>
          <a:xfrm>
            <a:off x="4541520" y="2444750"/>
            <a:ext cx="2336165" cy="6153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 fontAlgn="base"/>
            <a:r>
              <a:rPr lang="en-US" altLang="zh-TW" b="1" i="1" strike="noStrike" noProof="1" smtClean="0">
                <a:solidFill>
                  <a:schemeClr val="tx1"/>
                </a:solidFill>
                <a:latin typeface="Times New Roman" panose="02020603050405020304" charset="0"/>
                <a:ea typeface="微軟正黑體" panose="020B0604030504040204" pitchFamily="34" charset="-120"/>
                <a:cs typeface="Times New Roman" panose="02020603050405020304" charset="0"/>
              </a:rPr>
              <a:t>F1C/F1U ip setting</a:t>
            </a:r>
            <a:endParaRPr lang="en-US" altLang="zh-TW" b="1" i="1" strike="noStrike" noProof="1" smtClean="0">
              <a:solidFill>
                <a:schemeClr val="tx1"/>
              </a:solidFill>
              <a:latin typeface="Times New Roman" panose="02020603050405020304" charset="0"/>
              <a:ea typeface="微軟正黑體" panose="020B0604030504040204" pitchFamily="34" charset="-120"/>
              <a:cs typeface="Times New Roman" panose="0202060305040502030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52790" y="1932940"/>
            <a:ext cx="3577590" cy="2142490"/>
          </a:xfrm>
          <a:prstGeom prst="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16A085">
                        <a:hueOff val="0"/>
                        <a:satOff val="0"/>
                        <a:lumOff val="0"/>
                        <a:alphaOff val="0"/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16A085">
                        <a:hueOff val="0"/>
                        <a:satOff val="0"/>
                        <a:lumOff val="0"/>
                        <a:alphaOff val="0"/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16A085">
                        <a:hueOff val="0"/>
                        <a:satOff val="0"/>
                        <a:lumOff val="0"/>
                        <a:alphaOff val="0"/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/>
          <a:p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9363075" y="1038225"/>
            <a:ext cx="2661920" cy="6153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 fontAlgn="base"/>
            <a:r>
              <a:rPr lang="en-US" altLang="zh-TW" b="1" i="1" strike="noStrike" noProof="1" smtClean="0">
                <a:solidFill>
                  <a:schemeClr val="tx1"/>
                </a:solidFill>
                <a:latin typeface="Times New Roman" panose="02020603050405020304" charset="0"/>
                <a:ea typeface="微軟正黑體" panose="020B0604030504040204" pitchFamily="34" charset="-120"/>
                <a:cs typeface="Times New Roman" panose="02020603050405020304" charset="0"/>
              </a:rPr>
              <a:t>CU F1C/F1U ip setting</a:t>
            </a:r>
            <a:endParaRPr lang="en-US" altLang="zh-TW" b="1" i="1" strike="noStrike" noProof="1" smtClean="0">
              <a:solidFill>
                <a:schemeClr val="tx1"/>
              </a:solidFill>
              <a:latin typeface="Times New Roman" panose="02020603050405020304" charset="0"/>
              <a:ea typeface="微軟正黑體" panose="020B0604030504040204" pitchFamily="34" charset="-120"/>
              <a:cs typeface="Times New Roman" panose="02020603050405020304" charset="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5570855" y="5417185"/>
            <a:ext cx="2661920" cy="6153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 fontAlgn="base"/>
            <a:r>
              <a:rPr lang="en-US" altLang="zh-TW" b="1" i="1" strike="noStrike" noProof="1" smtClean="0">
                <a:solidFill>
                  <a:schemeClr val="tx1"/>
                </a:solidFill>
                <a:latin typeface="Times New Roman" panose="02020603050405020304" charset="0"/>
                <a:ea typeface="微軟正黑體" panose="020B0604030504040204" pitchFamily="34" charset="-120"/>
                <a:cs typeface="Times New Roman" panose="02020603050405020304" charset="0"/>
              </a:rPr>
              <a:t>CU NgC/NgU ip setting</a:t>
            </a:r>
            <a:endParaRPr lang="en-US" altLang="zh-TW" b="1" i="1" strike="noStrike" noProof="1" smtClean="0">
              <a:solidFill>
                <a:schemeClr val="tx1"/>
              </a:solidFill>
              <a:latin typeface="Times New Roman" panose="02020603050405020304" charset="0"/>
              <a:ea typeface="微軟正黑體" panose="020B0604030504040204" pitchFamily="34" charset="-120"/>
              <a:cs typeface="Times New Roman" panose="0202060305040502030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352790" y="4147820"/>
            <a:ext cx="3577590" cy="2142490"/>
          </a:xfrm>
          <a:prstGeom prst="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16A085">
                        <a:hueOff val="0"/>
                        <a:satOff val="0"/>
                        <a:lumOff val="0"/>
                        <a:alphaOff val="0"/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16A085">
                        <a:hueOff val="0"/>
                        <a:satOff val="0"/>
                        <a:lumOff val="0"/>
                        <a:alphaOff val="0"/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16A085">
                        <a:hueOff val="0"/>
                        <a:satOff val="0"/>
                        <a:lumOff val="0"/>
                        <a:alphaOff val="0"/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/>
          <a:p>
            <a:endParaRPr lang="zh-TW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olidFill>
                  <a:schemeClr val="bg1"/>
                </a:solidFill>
              </a:rPr>
              <a:t>Docker 0.1.0.7 env setup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1985" y="916548"/>
            <a:ext cx="11488033" cy="5792307"/>
          </a:xfrm>
        </p:spPr>
        <p:txBody>
          <a:bodyPr/>
          <a:p>
            <a:r>
              <a:rPr lang="en-US" altLang="zh-TW" sz="2350" b="1" i="1"/>
              <a:t>RU </a:t>
            </a:r>
            <a:r>
              <a:rPr sz="2350" b="1" i="1"/>
              <a:t>、</a:t>
            </a:r>
            <a:r>
              <a:rPr lang="en-US" altLang="zh-TW" sz="2350" b="1" i="1"/>
              <a:t> DU MAC </a:t>
            </a:r>
            <a:r>
              <a:rPr sz="2350" b="1" i="1"/>
              <a:t>、 vlan </a:t>
            </a:r>
            <a:r>
              <a:rPr lang="en-US" altLang="zh-TW" sz="2350" b="1" i="1"/>
              <a:t>setting(docker-flexran.env)</a:t>
            </a:r>
            <a:endParaRPr lang="en-US" altLang="zh-TW" sz="2350" b="1" i="1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100" y="1483995"/>
            <a:ext cx="7510780" cy="50507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46100" y="2802890"/>
            <a:ext cx="7510780" cy="556895"/>
          </a:xfrm>
          <a:prstGeom prst="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16A085">
                        <a:hueOff val="0"/>
                        <a:satOff val="0"/>
                        <a:lumOff val="0"/>
                        <a:alphaOff val="0"/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16A085">
                        <a:hueOff val="0"/>
                        <a:satOff val="0"/>
                        <a:lumOff val="0"/>
                        <a:alphaOff val="0"/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16A085">
                        <a:hueOff val="0"/>
                        <a:satOff val="0"/>
                        <a:lumOff val="0"/>
                        <a:alphaOff val="0"/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/>
          <a:p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46100" y="3921125"/>
            <a:ext cx="3207385" cy="762635"/>
          </a:xfrm>
          <a:prstGeom prst="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16A085">
                        <a:hueOff val="0"/>
                        <a:satOff val="0"/>
                        <a:lumOff val="0"/>
                        <a:alphaOff val="0"/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16A085">
                        <a:hueOff val="0"/>
                        <a:satOff val="0"/>
                        <a:lumOff val="0"/>
                        <a:alphaOff val="0"/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16A085">
                        <a:hueOff val="0"/>
                        <a:satOff val="0"/>
                        <a:lumOff val="0"/>
                        <a:alphaOff val="0"/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/>
          <a:p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4145915" y="3505200"/>
            <a:ext cx="2661920" cy="6153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 fontAlgn="base"/>
            <a:r>
              <a:rPr lang="en-US" altLang="zh-TW" b="1" i="1" strike="noStrike" noProof="1" smtClean="0">
                <a:solidFill>
                  <a:schemeClr val="tx1"/>
                </a:solidFill>
                <a:latin typeface="Times New Roman" panose="02020603050405020304" charset="0"/>
                <a:ea typeface="微軟正黑體" panose="020B0604030504040204" pitchFamily="34" charset="-120"/>
                <a:cs typeface="Times New Roman" panose="02020603050405020304" charset="0"/>
              </a:rPr>
              <a:t>DU and RU mac setting</a:t>
            </a:r>
            <a:endParaRPr lang="en-US" altLang="zh-TW" b="1" i="1" strike="noStrike" noProof="1" smtClean="0">
              <a:solidFill>
                <a:schemeClr val="tx1"/>
              </a:solidFill>
              <a:latin typeface="Times New Roman" panose="02020603050405020304" charset="0"/>
              <a:ea typeface="微軟正黑體" panose="020B0604030504040204" pitchFamily="34" charset="-12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olidFill>
                  <a:schemeClr val="bg1"/>
                </a:solidFill>
              </a:rPr>
              <a:t>Iperf </a:t>
            </a:r>
            <a:r>
              <a:rPr lang="zh-TW" altLang="en-US">
                <a:solidFill>
                  <a:schemeClr val="bg1"/>
                </a:solidFill>
              </a:rPr>
              <a:t>指令</a:t>
            </a:r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1985" y="916548"/>
            <a:ext cx="11488033" cy="5792307"/>
          </a:xfrm>
        </p:spPr>
        <p:txBody>
          <a:bodyPr/>
          <a:p>
            <a:r>
              <a:rPr lang="en-US" altLang="zh-TW" sz="2350" b="1" i="1"/>
              <a:t>iperf server(172.16.26.123)</a:t>
            </a:r>
            <a:endParaRPr lang="en-US" altLang="zh-TW" sz="2350" b="1" i="1"/>
          </a:p>
          <a:p>
            <a:pPr lvl="1"/>
            <a:r>
              <a:rPr sz="2125" b="1"/>
              <a:t>位置在</a:t>
            </a:r>
            <a:r>
              <a:rPr lang="en-US" altLang="zh-TW" sz="2125" b="1"/>
              <a:t>Demo room</a:t>
            </a:r>
            <a:r>
              <a:rPr sz="2125" b="1"/>
              <a:t>地上主機</a:t>
            </a:r>
            <a:endParaRPr sz="2125" b="1"/>
          </a:p>
          <a:p>
            <a:pPr lvl="1"/>
            <a:r>
              <a:rPr lang="en-US" altLang="zh-TW" sz="2125" b="1"/>
              <a:t>cd /home/pega</a:t>
            </a:r>
            <a:endParaRPr lang="en-US" altLang="zh-TW" sz="2125" b="1"/>
          </a:p>
          <a:p>
            <a:pPr lvl="1"/>
            <a:r>
              <a:rPr lang="en-US" altLang="zh-TW" sz="2125" b="1"/>
              <a:t>./kill_iperf3_servers_FM.sh</a:t>
            </a:r>
            <a:endParaRPr lang="en-US" altLang="zh-TW" sz="2125" b="1"/>
          </a:p>
          <a:p>
            <a:pPr lvl="1"/>
            <a:r>
              <a:rPr lang="en-US" altLang="zh-TW" sz="2125" b="1"/>
              <a:t>./iperf3_BG_FM.sh</a:t>
            </a:r>
            <a:endParaRPr lang="en-US" altLang="zh-TW" sz="2125" b="1" i="1"/>
          </a:p>
          <a:p>
            <a:pPr lvl="1"/>
            <a:endParaRPr lang="en-US" altLang="zh-TW" sz="2125" b="1" i="1"/>
          </a:p>
          <a:p>
            <a:pPr lvl="0"/>
            <a:r>
              <a:rPr lang="en-US" altLang="zh-TW" sz="2345" b="1" i="1"/>
              <a:t>iperf server(172.16.26.125)</a:t>
            </a:r>
            <a:endParaRPr lang="en-US" altLang="zh-TW" sz="2345" b="1" i="1"/>
          </a:p>
          <a:p>
            <a:pPr lvl="1"/>
            <a:r>
              <a:rPr lang="en-US" altLang="zh-TW" sz="2120" b="1"/>
              <a:t>ssh pega@10.255.174.121(passoword: Pega#1234)</a:t>
            </a:r>
            <a:endParaRPr lang="en-US" altLang="zh-TW" sz="2120" b="1"/>
          </a:p>
          <a:p>
            <a:pPr lvl="1"/>
            <a:r>
              <a:rPr lang="en-US" altLang="zh-TW" sz="2120" b="1"/>
              <a:t>iperf3 -s -p 40000(40000~49999</a:t>
            </a:r>
            <a:r>
              <a:rPr sz="2120" b="1"/>
              <a:t>皆可使用</a:t>
            </a:r>
            <a:r>
              <a:rPr lang="en-US" altLang="zh-TW" sz="2120" b="1"/>
              <a:t>)</a:t>
            </a:r>
            <a:endParaRPr lang="en-US" altLang="zh-TW" sz="2120" b="1"/>
          </a:p>
          <a:p>
            <a:pPr lvl="1"/>
            <a:endParaRPr lang="en-US" altLang="zh-TW" sz="2120" b="1" i="1"/>
          </a:p>
          <a:p>
            <a:pPr lvl="0"/>
            <a:r>
              <a:rPr lang="en-US" altLang="zh-TW" sz="2340" b="1" i="1"/>
              <a:t>iperf throughput</a:t>
            </a:r>
            <a:endParaRPr lang="en-US" altLang="zh-TW" sz="2340" b="1" i="1"/>
          </a:p>
          <a:p>
            <a:pPr lvl="1"/>
            <a:r>
              <a:rPr lang="en-US" altLang="zh-TW" sz="2115" b="1"/>
              <a:t>iperf3 -c </a:t>
            </a:r>
            <a:r>
              <a:rPr lang="en-US" altLang="zh-TW" sz="2115" b="1">
                <a:solidFill>
                  <a:srgbClr val="FF0000"/>
                </a:solidFill>
              </a:rPr>
              <a:t>(.123 or .125) </a:t>
            </a:r>
            <a:r>
              <a:rPr lang="en-US" altLang="zh-TW" sz="2115" b="1">
                <a:solidFill>
                  <a:schemeClr val="tx1"/>
                </a:solidFill>
              </a:rPr>
              <a:t>-p </a:t>
            </a:r>
            <a:r>
              <a:rPr lang="en-US" altLang="zh-TW" sz="2115" b="1">
                <a:solidFill>
                  <a:srgbClr val="FF0000"/>
                </a:solidFill>
              </a:rPr>
              <a:t>(40000~49999) </a:t>
            </a:r>
            <a:r>
              <a:rPr lang="en-US" altLang="zh-TW" sz="2115" b="1">
                <a:solidFill>
                  <a:schemeClr val="tx1"/>
                </a:solidFill>
              </a:rPr>
              <a:t>-t </a:t>
            </a:r>
            <a:r>
              <a:rPr lang="en-US" altLang="zh-TW" sz="2115" b="1">
                <a:solidFill>
                  <a:srgbClr val="FF0000"/>
                </a:solidFill>
              </a:rPr>
              <a:t>(</a:t>
            </a:r>
            <a:r>
              <a:rPr sz="2115" b="1">
                <a:solidFill>
                  <a:srgbClr val="FF0000"/>
                </a:solidFill>
              </a:rPr>
              <a:t>時間</a:t>
            </a:r>
            <a:r>
              <a:rPr lang="en-US" altLang="zh-TW" sz="2115" b="1">
                <a:solidFill>
                  <a:srgbClr val="FF0000"/>
                </a:solidFill>
              </a:rPr>
              <a:t>)</a:t>
            </a:r>
            <a:r>
              <a:rPr lang="en-US" altLang="zh-TW" sz="2115" b="1">
                <a:solidFill>
                  <a:schemeClr val="tx1"/>
                </a:solidFill>
              </a:rPr>
              <a:t> -w </a:t>
            </a:r>
            <a:r>
              <a:rPr lang="en-US" altLang="zh-TW" sz="2115" b="1">
                <a:solidFill>
                  <a:srgbClr val="FF0000"/>
                </a:solidFill>
              </a:rPr>
              <a:t>(window size)</a:t>
            </a:r>
            <a:r>
              <a:rPr lang="en-US" altLang="zh-TW" sz="2115" b="1">
                <a:solidFill>
                  <a:schemeClr val="tx1"/>
                </a:solidFill>
              </a:rPr>
              <a:t> -l </a:t>
            </a:r>
            <a:r>
              <a:rPr lang="en-US" altLang="zh-TW" sz="2115" b="1">
                <a:solidFill>
                  <a:srgbClr val="FF0000"/>
                </a:solidFill>
              </a:rPr>
              <a:t>(len)</a:t>
            </a:r>
            <a:r>
              <a:rPr lang="en-US" altLang="zh-TW" sz="2115" b="1">
                <a:solidFill>
                  <a:schemeClr val="tx1"/>
                </a:solidFill>
              </a:rPr>
              <a:t> -u</a:t>
            </a:r>
            <a:r>
              <a:rPr lang="en-US" altLang="zh-TW" sz="2115" b="1">
                <a:solidFill>
                  <a:srgbClr val="FF0000"/>
                </a:solidFill>
              </a:rPr>
              <a:t>(</a:t>
            </a:r>
            <a:r>
              <a:rPr sz="2115" b="1">
                <a:solidFill>
                  <a:srgbClr val="FF0000"/>
                </a:solidFill>
              </a:rPr>
              <a:t>有為</a:t>
            </a:r>
            <a:r>
              <a:rPr lang="en-US" altLang="zh-TW" sz="2115" b="1">
                <a:solidFill>
                  <a:srgbClr val="FF0000"/>
                </a:solidFill>
              </a:rPr>
              <a:t>UDP,</a:t>
            </a:r>
            <a:r>
              <a:rPr sz="2115" b="1">
                <a:solidFill>
                  <a:srgbClr val="FF0000"/>
                </a:solidFill>
              </a:rPr>
              <a:t>沒有為</a:t>
            </a:r>
            <a:r>
              <a:rPr lang="en-US" altLang="zh-TW" sz="2115" b="1">
                <a:solidFill>
                  <a:srgbClr val="FF0000"/>
                </a:solidFill>
              </a:rPr>
              <a:t>TCP)</a:t>
            </a:r>
            <a:r>
              <a:rPr lang="en-US" altLang="zh-TW" sz="2115" b="1">
                <a:solidFill>
                  <a:schemeClr val="tx1"/>
                </a:solidFill>
              </a:rPr>
              <a:t> -b </a:t>
            </a:r>
            <a:r>
              <a:rPr lang="en-US" altLang="zh-TW" sz="2115" b="1">
                <a:solidFill>
                  <a:srgbClr val="FF0000"/>
                </a:solidFill>
              </a:rPr>
              <a:t>(</a:t>
            </a:r>
            <a:r>
              <a:rPr sz="2115" b="1">
                <a:solidFill>
                  <a:srgbClr val="FF0000"/>
                </a:solidFill>
              </a:rPr>
              <a:t>頻寬</a:t>
            </a:r>
            <a:r>
              <a:rPr lang="en-US" altLang="zh-TW" sz="2115" b="1">
                <a:solidFill>
                  <a:srgbClr val="FF0000"/>
                </a:solidFill>
              </a:rPr>
              <a:t>)</a:t>
            </a:r>
            <a:r>
              <a:rPr lang="en-US" altLang="zh-TW" sz="2115" b="1">
                <a:solidFill>
                  <a:schemeClr val="tx1"/>
                </a:solidFill>
              </a:rPr>
              <a:t> -R</a:t>
            </a:r>
            <a:r>
              <a:rPr lang="en-US" altLang="zh-TW" sz="2115" b="1">
                <a:solidFill>
                  <a:srgbClr val="FF0000"/>
                </a:solidFill>
              </a:rPr>
              <a:t>(</a:t>
            </a:r>
            <a:r>
              <a:rPr sz="2115" b="1">
                <a:solidFill>
                  <a:srgbClr val="FF0000"/>
                </a:solidFill>
              </a:rPr>
              <a:t>有為</a:t>
            </a:r>
            <a:r>
              <a:rPr lang="en-US" altLang="zh-TW" sz="2115" b="1">
                <a:solidFill>
                  <a:srgbClr val="FF0000"/>
                </a:solidFill>
              </a:rPr>
              <a:t>downlink,</a:t>
            </a:r>
            <a:r>
              <a:rPr sz="2115" b="1">
                <a:solidFill>
                  <a:srgbClr val="FF0000"/>
                </a:solidFill>
              </a:rPr>
              <a:t>沒有為</a:t>
            </a:r>
            <a:r>
              <a:rPr lang="en-US" altLang="zh-TW" sz="2115" b="1">
                <a:solidFill>
                  <a:srgbClr val="FF0000"/>
                </a:solidFill>
              </a:rPr>
              <a:t>uplink)</a:t>
            </a:r>
            <a:endParaRPr lang="en-US" altLang="zh-TW" sz="2115" b="1">
              <a:solidFill>
                <a:srgbClr val="FF0000"/>
              </a:solidFill>
            </a:endParaRPr>
          </a:p>
          <a:p>
            <a:pPr lvl="1"/>
            <a:endParaRPr lang="en-US" altLang="zh-TW" sz="2115" b="1" i="1">
              <a:solidFill>
                <a:srgbClr val="FF0000"/>
              </a:solidFill>
            </a:endParaRPr>
          </a:p>
          <a:p>
            <a:pPr lvl="1"/>
            <a:r>
              <a:rPr lang="en-US" altLang="zh-TW" sz="2115" b="1">
                <a:solidFill>
                  <a:schemeClr val="tx1"/>
                </a:solidFill>
              </a:rPr>
              <a:t>example: iperf3 -c 172.16.26.125 -p 40000 -t 120 -w 410K -l 1300 -u -b 600m -R</a:t>
            </a:r>
            <a:endParaRPr lang="en-US" altLang="zh-TW" sz="2115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olidFill>
                  <a:schemeClr val="bg1"/>
                </a:solidFill>
                <a:sym typeface="+mn-ea"/>
              </a:rPr>
              <a:t>Docker container Problem</a:t>
            </a:r>
            <a:endParaRPr lang="en-US" altLang="zh-TW">
              <a:solidFill>
                <a:schemeClr val="bg1"/>
              </a:solidFill>
              <a:sym typeface="+mn-ea"/>
            </a:endParaRPr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4980" y="1043385"/>
            <a:ext cx="7349250" cy="111287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041" y="2341940"/>
            <a:ext cx="7349756" cy="65221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989163" y="3068051"/>
            <a:ext cx="5745306" cy="34093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 sz="1440"/>
              <a:t>解決方式</a:t>
            </a:r>
            <a:r>
              <a:rPr lang="en-US" altLang="zh-TW" sz="1440"/>
              <a:t>:</a:t>
            </a:r>
            <a:endParaRPr lang="en-US" altLang="zh-TW" sz="1440"/>
          </a:p>
          <a:p>
            <a:r>
              <a:rPr lang="en-US" altLang="zh-TW" sz="1440"/>
              <a:t>1. </a:t>
            </a:r>
            <a:r>
              <a:rPr lang="zh-TW" altLang="en-US" sz="1440"/>
              <a:t>檢查</a:t>
            </a:r>
            <a:r>
              <a:rPr lang="en-US" altLang="zh-TW" sz="1440"/>
              <a:t>,</a:t>
            </a:r>
            <a:r>
              <a:rPr lang="zh-TW" altLang="en-US" sz="1440"/>
              <a:t> </a:t>
            </a:r>
            <a:r>
              <a:rPr lang="en-US" altLang="zh-TW" sz="1440"/>
              <a:t>docker-compose ps -a</a:t>
            </a:r>
            <a:endParaRPr lang="en-US" altLang="zh-TW" sz="1440"/>
          </a:p>
          <a:p>
            <a:r>
              <a:rPr lang="en-US" altLang="zh-TW" sz="1440"/>
              <a:t>2. </a:t>
            </a:r>
            <a:r>
              <a:rPr lang="zh-TW" altLang="en-US" sz="1440"/>
              <a:t>將目前執行之</a:t>
            </a:r>
            <a:r>
              <a:rPr lang="en-US" altLang="zh-TW" sz="1440"/>
              <a:t>docker container </a:t>
            </a:r>
            <a:r>
              <a:rPr lang="zh-TW" altLang="en-US" sz="1440"/>
              <a:t>停掉</a:t>
            </a:r>
            <a:r>
              <a:rPr lang="en-US" altLang="zh-TW" sz="1440"/>
              <a:t>, docker-compose down</a:t>
            </a:r>
            <a:endParaRPr lang="en-US" altLang="zh-TW" sz="1440"/>
          </a:p>
          <a:p>
            <a:endParaRPr lang="en-US" altLang="zh-TW" sz="1440"/>
          </a:p>
          <a:p>
            <a:endParaRPr lang="en-US" altLang="zh-TW" sz="1440"/>
          </a:p>
          <a:p>
            <a:endParaRPr lang="en-US" altLang="zh-TW" sz="1440"/>
          </a:p>
          <a:p>
            <a:endParaRPr lang="en-US" altLang="zh-TW" sz="1440"/>
          </a:p>
          <a:p>
            <a:endParaRPr lang="en-US" altLang="zh-TW" sz="1440"/>
          </a:p>
          <a:p>
            <a:endParaRPr lang="en-US" altLang="zh-TW" sz="1440"/>
          </a:p>
          <a:p>
            <a:endParaRPr lang="en-US" altLang="zh-TW" sz="1440"/>
          </a:p>
          <a:p>
            <a:r>
              <a:rPr lang="en-US" altLang="zh-TW" sz="1440"/>
              <a:t>3. </a:t>
            </a:r>
            <a:r>
              <a:rPr lang="zh-TW" altLang="en-US" sz="1440">
                <a:sym typeface="+mn-ea"/>
              </a:rPr>
              <a:t>檢查</a:t>
            </a:r>
            <a:r>
              <a:rPr lang="en-US" altLang="zh-TW" sz="1440">
                <a:sym typeface="+mn-ea"/>
              </a:rPr>
              <a:t>,</a:t>
            </a:r>
            <a:r>
              <a:rPr lang="zh-TW" altLang="en-US" sz="1440">
                <a:sym typeface="+mn-ea"/>
              </a:rPr>
              <a:t> </a:t>
            </a:r>
            <a:r>
              <a:rPr lang="en-US" altLang="zh-TW" sz="1440">
                <a:sym typeface="+mn-ea"/>
              </a:rPr>
              <a:t>docker network ls</a:t>
            </a:r>
            <a:endParaRPr lang="en-US" altLang="zh-TW" sz="1440">
              <a:sym typeface="+mn-ea"/>
            </a:endParaRPr>
          </a:p>
          <a:p>
            <a:r>
              <a:rPr lang="en-US" altLang="zh-TW" sz="1440">
                <a:sym typeface="+mn-ea"/>
              </a:rPr>
              <a:t>4. docker network rm NETWORK_ID</a:t>
            </a:r>
            <a:endParaRPr lang="en-US" altLang="zh-TW" sz="1440">
              <a:sym typeface="+mn-ea"/>
            </a:endParaRPr>
          </a:p>
          <a:p>
            <a:r>
              <a:rPr lang="en-US" altLang="zh-TW" sz="1440">
                <a:sym typeface="+mn-ea"/>
              </a:rPr>
              <a:t>5. sudo systemctl restart docker</a:t>
            </a:r>
            <a:endParaRPr lang="zh-TW" altLang="en-US" sz="1440"/>
          </a:p>
          <a:p>
            <a:endParaRPr lang="zh-TW" altLang="en-US" sz="1440"/>
          </a:p>
          <a:p>
            <a:r>
              <a:rPr lang="en-US" altLang="zh-TW" sz="1440"/>
              <a:t> </a:t>
            </a:r>
            <a:endParaRPr lang="en-US" altLang="zh-TW" sz="1440"/>
          </a:p>
        </p:txBody>
      </p:sp>
      <p:pic>
        <p:nvPicPr>
          <p:cNvPr id="3" name="內容版面配置區 2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4848" y="3904377"/>
            <a:ext cx="4509845" cy="124800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001" y="3824959"/>
            <a:ext cx="4993731" cy="17194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圖片 10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115" y="1823085"/>
            <a:ext cx="3452495" cy="634365"/>
          </a:xfrm>
          <a:prstGeom prst="rect">
            <a:avLst/>
          </a:prstGeom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106" y="3977332"/>
            <a:ext cx="1828112" cy="34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字方塊 217"/>
          <p:cNvSpPr txBox="1"/>
          <p:nvPr/>
        </p:nvSpPr>
        <p:spPr>
          <a:xfrm>
            <a:off x="8799278" y="3773628"/>
            <a:ext cx="880745" cy="283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hangingPunct="0">
              <a:defRPr/>
            </a:pPr>
            <a:r>
              <a:rPr lang="en-US" altLang="zh-TW" sz="1250" b="1" kern="0" dirty="0">
                <a:solidFill>
                  <a:prstClr val="black"/>
                </a:solidFill>
              </a:rPr>
              <a:t>5gc Switch</a:t>
            </a:r>
            <a:endParaRPr kumimoji="1" lang="en-US" altLang="zh-TW" sz="1250" b="1" kern="0" dirty="0">
              <a:solidFill>
                <a:prstClr val="black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593" y="5562841"/>
            <a:ext cx="951012" cy="713674"/>
          </a:xfrm>
          <a:prstGeom prst="rect">
            <a:avLst/>
          </a:prstGeom>
        </p:spPr>
      </p:pic>
      <p:sp>
        <p:nvSpPr>
          <p:cNvPr id="17" name="文字方塊 6"/>
          <p:cNvSpPr txBox="1"/>
          <p:nvPr/>
        </p:nvSpPr>
        <p:spPr>
          <a:xfrm>
            <a:off x="8799452" y="6346311"/>
            <a:ext cx="1697857" cy="283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28980" eaLnBrk="0" hangingPunct="0">
              <a:defRPr/>
            </a:pPr>
            <a:r>
              <a:rPr kumimoji="1" lang="en-US" altLang="zh-TW" sz="1250" b="1" kern="0" dirty="0">
                <a:solidFill>
                  <a:prstClr val="black"/>
                </a:solidFill>
              </a:rPr>
              <a:t>Remote Control </a:t>
            </a:r>
            <a:endParaRPr kumimoji="1" lang="en-US" altLang="zh-TW" sz="1250" b="1" kern="0" dirty="0">
              <a:solidFill>
                <a:prstClr val="black"/>
              </a:solidFill>
            </a:endParaRPr>
          </a:p>
        </p:txBody>
      </p:sp>
      <p:cxnSp>
        <p:nvCxnSpPr>
          <p:cNvPr id="18" name="直線接點 17"/>
          <p:cNvCxnSpPr/>
          <p:nvPr/>
        </p:nvCxnSpPr>
        <p:spPr>
          <a:xfrm flipV="1">
            <a:off x="6932930" y="4236720"/>
            <a:ext cx="2124000" cy="1270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 flipH="1">
            <a:off x="6948170" y="2329815"/>
            <a:ext cx="635" cy="1908000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字方塊 44"/>
          <p:cNvSpPr txBox="1"/>
          <p:nvPr/>
        </p:nvSpPr>
        <p:spPr>
          <a:xfrm>
            <a:off x="5006340" y="1511935"/>
            <a:ext cx="1319530" cy="3111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28980" eaLnBrk="0" hangingPunct="0">
              <a:defRPr/>
            </a:pPr>
            <a:r>
              <a:rPr kumimoji="1" lang="en-US" altLang="zh-TW" sz="1430" b="1" kern="0" dirty="0">
                <a:solidFill>
                  <a:prstClr val="black"/>
                </a:solidFill>
              </a:rPr>
              <a:t>L1+DU+CU</a:t>
            </a:r>
            <a:endParaRPr kumimoji="1" lang="en-US" altLang="zh-TW" sz="1430" b="1" kern="0" dirty="0">
              <a:solidFill>
                <a:prstClr val="black"/>
              </a:solidFill>
            </a:endParaRPr>
          </a:p>
        </p:txBody>
      </p:sp>
      <p:cxnSp>
        <p:nvCxnSpPr>
          <p:cNvPr id="41" name="直線接點 40"/>
          <p:cNvCxnSpPr/>
          <p:nvPr/>
        </p:nvCxnSpPr>
        <p:spPr>
          <a:xfrm flipH="1">
            <a:off x="4809361" y="3393163"/>
            <a:ext cx="4172" cy="151200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4814201" y="3398832"/>
            <a:ext cx="1800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字方塊 47"/>
          <p:cNvSpPr txBox="1"/>
          <p:nvPr/>
        </p:nvSpPr>
        <p:spPr>
          <a:xfrm>
            <a:off x="671123" y="3749723"/>
            <a:ext cx="943380" cy="227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28980" eaLnBrk="0" hangingPunct="0">
              <a:defRPr/>
            </a:pPr>
            <a:r>
              <a:rPr kumimoji="1" lang="en-US" altLang="zh-TW" sz="890" kern="0" dirty="0">
                <a:solidFill>
                  <a:schemeClr val="bg1"/>
                </a:solidFill>
              </a:rPr>
              <a:t>10G/SFP+</a:t>
            </a:r>
            <a:endParaRPr kumimoji="1" lang="en-US" altLang="zh-TW" sz="890" kern="0" dirty="0">
              <a:solidFill>
                <a:schemeClr val="bg1"/>
              </a:solidFill>
            </a:endParaRPr>
          </a:p>
        </p:txBody>
      </p:sp>
      <p:sp>
        <p:nvSpPr>
          <p:cNvPr id="46" name="文字方塊 51"/>
          <p:cNvSpPr txBox="1"/>
          <p:nvPr/>
        </p:nvSpPr>
        <p:spPr>
          <a:xfrm>
            <a:off x="2790825" y="2976880"/>
            <a:ext cx="1581150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kumimoji="1" sz="1050" kern="0">
                <a:solidFill>
                  <a:srgbClr val="0070C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/>
              <a:t>10G/SFP+(vlan 1111)</a:t>
            </a:r>
            <a:endParaRPr lang="en-US" altLang="zh-TW" sz="1200" dirty="0"/>
          </a:p>
        </p:txBody>
      </p:sp>
      <p:cxnSp>
        <p:nvCxnSpPr>
          <p:cNvPr id="90" name="直線接點 89"/>
          <p:cNvCxnSpPr/>
          <p:nvPr/>
        </p:nvCxnSpPr>
        <p:spPr>
          <a:xfrm>
            <a:off x="4433098" y="3258791"/>
            <a:ext cx="15068" cy="162000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接點 91"/>
          <p:cNvCxnSpPr/>
          <p:nvPr/>
        </p:nvCxnSpPr>
        <p:spPr>
          <a:xfrm flipV="1">
            <a:off x="2790825" y="3258820"/>
            <a:ext cx="165735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文字方塊 101"/>
          <p:cNvSpPr txBox="1"/>
          <p:nvPr/>
        </p:nvSpPr>
        <p:spPr>
          <a:xfrm>
            <a:off x="4986655" y="3110865"/>
            <a:ext cx="1637030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sz="1200" kern="0" dirty="0">
                <a:solidFill>
                  <a:srgbClr val="0070C0"/>
                </a:solidFill>
              </a:rPr>
              <a:t>enp61s0f0(vlan 1111)</a:t>
            </a:r>
            <a:endParaRPr kumimoji="1" lang="en-US" sz="1200" kern="0" dirty="0">
              <a:solidFill>
                <a:srgbClr val="0070C0"/>
              </a:solidFill>
            </a:endParaRPr>
          </a:p>
        </p:txBody>
      </p:sp>
      <p:sp>
        <p:nvSpPr>
          <p:cNvPr id="103" name="文字方塊 10"/>
          <p:cNvSpPr txBox="1"/>
          <p:nvPr/>
        </p:nvSpPr>
        <p:spPr>
          <a:xfrm>
            <a:off x="6932930" y="2976880"/>
            <a:ext cx="13500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sz="1050" b="0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dirty="0">
                <a:solidFill>
                  <a:srgbClr val="C00000"/>
                </a:solidFill>
              </a:rPr>
              <a:t>enp134s0f1</a:t>
            </a:r>
            <a:endParaRPr lang="en-US" altLang="zh-TW" sz="1400" dirty="0">
              <a:solidFill>
                <a:srgbClr val="C00000"/>
              </a:solidFill>
            </a:endParaRPr>
          </a:p>
        </p:txBody>
      </p:sp>
      <p:pic>
        <p:nvPicPr>
          <p:cNvPr id="112" name="圖片 1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429747" y="4981083"/>
            <a:ext cx="788513" cy="705125"/>
          </a:xfrm>
          <a:prstGeom prst="rect">
            <a:avLst/>
          </a:prstGeom>
        </p:spPr>
      </p:pic>
      <p:pic>
        <p:nvPicPr>
          <p:cNvPr id="114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57682">
            <a:off x="1755791" y="4452137"/>
            <a:ext cx="352278" cy="31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41698">
            <a:off x="2462976" y="4388106"/>
            <a:ext cx="352278" cy="31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" name="直線接點 115"/>
          <p:cNvCxnSpPr/>
          <p:nvPr/>
        </p:nvCxnSpPr>
        <p:spPr>
          <a:xfrm flipV="1">
            <a:off x="2852456" y="6114211"/>
            <a:ext cx="6336000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線接點 116"/>
          <p:cNvCxnSpPr/>
          <p:nvPr/>
        </p:nvCxnSpPr>
        <p:spPr>
          <a:xfrm>
            <a:off x="2852454" y="5712619"/>
            <a:ext cx="0" cy="41416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文字方塊 9"/>
          <p:cNvSpPr txBox="1"/>
          <p:nvPr/>
        </p:nvSpPr>
        <p:spPr>
          <a:xfrm>
            <a:off x="8201059" y="6199787"/>
            <a:ext cx="697183" cy="235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sz="1050" kern="0">
                <a:solidFill>
                  <a:srgbClr val="0070C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935" dirty="0">
                <a:solidFill>
                  <a:srgbClr val="7030A0"/>
                </a:solidFill>
              </a:rPr>
              <a:t>USB3.1</a:t>
            </a:r>
            <a:endParaRPr lang="en-US" altLang="zh-TW" sz="935" dirty="0">
              <a:solidFill>
                <a:srgbClr val="7030A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498" y="2976873"/>
            <a:ext cx="1121932" cy="1136043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9365035" y="5685600"/>
            <a:ext cx="598070" cy="3427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28980" eaLnBrk="0" hangingPunct="0">
              <a:defRPr/>
            </a:pPr>
            <a:endParaRPr kumimoji="1" lang="en-US" altLang="zh-TW" sz="1610" b="1" kern="0" dirty="0">
              <a:solidFill>
                <a:prstClr val="black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5080" y="6435090"/>
            <a:ext cx="22758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28980" eaLnBrk="0" hangingPunct="0">
              <a:defRPr/>
            </a:pPr>
            <a:r>
              <a:rPr kumimoji="1" lang="en-US" altLang="zh-TW" sz="1795" b="1" kern="0" dirty="0">
                <a:solidFill>
                  <a:srgbClr val="0070C0"/>
                </a:solidFill>
              </a:rPr>
              <a:t>Example ASRock 12</a:t>
            </a:r>
            <a:endParaRPr kumimoji="1" lang="en-US" altLang="zh-TW" sz="1795" b="1" kern="0" dirty="0">
              <a:solidFill>
                <a:srgbClr val="0070C0"/>
              </a:solidFill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 Intel E2E Topology</a:t>
            </a:r>
            <a:endParaRPr lang="en-US" altLang="zh-TW" dirty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2847" y="2726550"/>
            <a:ext cx="2090872" cy="384137"/>
          </a:xfrm>
          <a:prstGeom prst="rect">
            <a:avLst/>
          </a:prstGeom>
        </p:spPr>
      </p:pic>
      <p:sp>
        <p:nvSpPr>
          <p:cNvPr id="25" name="上-下雙向箭號 24"/>
          <p:cNvSpPr/>
          <p:nvPr/>
        </p:nvSpPr>
        <p:spPr>
          <a:xfrm>
            <a:off x="10185189" y="3143013"/>
            <a:ext cx="242591" cy="803183"/>
          </a:xfrm>
          <a:prstGeom prst="upDownArrow">
            <a:avLst/>
          </a:prstGeom>
          <a:gradFill rotWithShape="0">
            <a:gsLst>
              <a:gs pos="0">
                <a:srgbClr val="16A085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rgbClr>
              </a:gs>
              <a:gs pos="50000">
                <a:srgbClr val="16A085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rgbClr>
              </a:gs>
              <a:gs pos="100000">
                <a:srgbClr val="16A085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16A085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/>
          <a:p>
            <a:endParaRPr lang="zh-TW" altLang="en-US" sz="2015"/>
          </a:p>
        </p:txBody>
      </p:sp>
      <p:sp>
        <p:nvSpPr>
          <p:cNvPr id="26" name="文字方塊 25"/>
          <p:cNvSpPr txBox="1"/>
          <p:nvPr/>
        </p:nvSpPr>
        <p:spPr>
          <a:xfrm>
            <a:off x="10375136" y="3398409"/>
            <a:ext cx="795357" cy="332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sz="1050" b="0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defRPr>
            </a:lvl1pPr>
          </a:lstStyle>
          <a:p>
            <a:r>
              <a:rPr lang="en-US" altLang="zh-TW" sz="1570" dirty="0"/>
              <a:t>Fiber</a:t>
            </a:r>
            <a:endParaRPr lang="en-US" sz="1570" dirty="0"/>
          </a:p>
        </p:txBody>
      </p:sp>
      <p:sp>
        <p:nvSpPr>
          <p:cNvPr id="27" name="文字方塊 44"/>
          <p:cNvSpPr txBox="1"/>
          <p:nvPr/>
        </p:nvSpPr>
        <p:spPr>
          <a:xfrm>
            <a:off x="9057059" y="2360550"/>
            <a:ext cx="813858" cy="3111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28980" eaLnBrk="0" hangingPunct="0">
              <a:defRPr/>
            </a:pPr>
            <a:r>
              <a:rPr kumimoji="1" lang="en-US" altLang="zh-TW" sz="1430" b="1" kern="0" dirty="0">
                <a:solidFill>
                  <a:prstClr val="black"/>
                </a:solidFill>
              </a:rPr>
              <a:t>5GC</a:t>
            </a:r>
            <a:endParaRPr kumimoji="1" lang="en-US" altLang="zh-TW" sz="1430" b="1" kern="0" dirty="0">
              <a:solidFill>
                <a:prstClr val="black"/>
              </a:solidFill>
            </a:endParaRPr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15" y="4507865"/>
            <a:ext cx="2980690" cy="56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文字方塊 217"/>
          <p:cNvSpPr txBox="1"/>
          <p:nvPr/>
        </p:nvSpPr>
        <p:spPr>
          <a:xfrm>
            <a:off x="4809705" y="5069341"/>
            <a:ext cx="915670" cy="283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hangingPunct="0">
              <a:defRPr/>
            </a:pPr>
            <a:r>
              <a:rPr lang="en-US" altLang="zh-TW" sz="1250" b="1" kern="0" dirty="0">
                <a:solidFill>
                  <a:prstClr val="black"/>
                </a:solidFill>
              </a:rPr>
              <a:t>Dell Switch</a:t>
            </a:r>
            <a:endParaRPr kumimoji="1" lang="en-US" altLang="zh-TW" sz="1250" b="1" kern="0" dirty="0">
              <a:solidFill>
                <a:prstClr val="black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2022462" y="2457213"/>
            <a:ext cx="414020" cy="6432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TW" sz="3585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endParaRPr lang="en-US" altLang="zh-TW" sz="3585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555123" y="2029655"/>
            <a:ext cx="414020" cy="6432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TW" sz="3585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n-US" altLang="zh-TW" sz="3585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6194941" y="1179743"/>
            <a:ext cx="414020" cy="6432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TW" sz="3585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endParaRPr lang="en-US" altLang="zh-TW" sz="3585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2022691" y="5069150"/>
            <a:ext cx="414020" cy="6432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TW" sz="3585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en-US" altLang="zh-TW" sz="3585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" name="直線接點 1"/>
          <p:cNvCxnSpPr/>
          <p:nvPr/>
        </p:nvCxnSpPr>
        <p:spPr>
          <a:xfrm flipH="1">
            <a:off x="6624000" y="2027913"/>
            <a:ext cx="0" cy="136800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3505" y="52705"/>
            <a:ext cx="10852150" cy="445770"/>
          </a:xfrm>
        </p:spPr>
        <p:txBody>
          <a:bodyPr/>
          <a:p>
            <a:r>
              <a:rPr lang="en-US" altLang="zh-TW">
                <a:solidFill>
                  <a:schemeClr val="bg1"/>
                </a:solidFill>
              </a:rPr>
              <a:t>Prepare for GNB server</a:t>
            </a:r>
            <a:endParaRPr lang="en-US" altLang="zh-TW">
              <a:solidFill>
                <a:schemeClr val="bg1"/>
              </a:solidFill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399415" y="1212850"/>
            <a:ext cx="7597140" cy="1684655"/>
            <a:chOff x="2107" y="7187"/>
            <a:chExt cx="11964" cy="2653"/>
          </a:xfrm>
        </p:grpSpPr>
        <p:sp>
          <p:nvSpPr>
            <p:cNvPr id="3" name="矩形 2"/>
            <p:cNvSpPr/>
            <p:nvPr/>
          </p:nvSpPr>
          <p:spPr>
            <a:xfrm>
              <a:off x="2107" y="7187"/>
              <a:ext cx="11964" cy="26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40" y="8572"/>
              <a:ext cx="808" cy="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540" y="9191"/>
              <a:ext cx="808" cy="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610" y="8572"/>
              <a:ext cx="808" cy="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610" y="9191"/>
              <a:ext cx="808" cy="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907" y="7954"/>
              <a:ext cx="3229" cy="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3907" y="7337"/>
              <a:ext cx="3229" cy="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7985" y="7337"/>
              <a:ext cx="5903" cy="2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 rot="5400000">
              <a:off x="7656" y="8478"/>
              <a:ext cx="1959" cy="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 rot="5400000">
              <a:off x="8620" y="8480"/>
              <a:ext cx="1959" cy="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 rot="5400000">
              <a:off x="9503" y="8480"/>
              <a:ext cx="1959" cy="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5400000">
              <a:off x="10342" y="8478"/>
              <a:ext cx="1959" cy="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 rot="5400000">
              <a:off x="11286" y="8480"/>
              <a:ext cx="1959" cy="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 rot="5400000">
              <a:off x="12229" y="8480"/>
              <a:ext cx="1959" cy="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 rot="5400000">
              <a:off x="12029" y="8093"/>
              <a:ext cx="473" cy="3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 rot="5400000">
              <a:off x="12029" y="9069"/>
              <a:ext cx="473" cy="3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 rot="5400000">
              <a:off x="10246" y="8093"/>
              <a:ext cx="473" cy="3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 rot="5400000">
              <a:off x="10246" y="9069"/>
              <a:ext cx="473" cy="3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2107" y="7314"/>
              <a:ext cx="1806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TW"/>
                <a:t>Asrock#11</a:t>
              </a:r>
              <a:endParaRPr lang="en-US" altLang="zh-TW"/>
            </a:p>
          </p:txBody>
        </p:sp>
      </p:grpSp>
      <p:sp>
        <p:nvSpPr>
          <p:cNvPr id="28" name="文字方塊 27"/>
          <p:cNvSpPr txBox="1"/>
          <p:nvPr/>
        </p:nvSpPr>
        <p:spPr>
          <a:xfrm>
            <a:off x="1645920" y="1676400"/>
            <a:ext cx="171005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 sz="1600"/>
              <a:t>I</a:t>
            </a:r>
            <a:r>
              <a:rPr lang="en-US" altLang="zh-TW" sz="1400">
                <a:latin typeface="+mj-ea"/>
                <a:ea typeface="+mj-ea"/>
              </a:rPr>
              <a:t>ntel Mount Bryce</a:t>
            </a:r>
            <a:endParaRPr lang="en-US" altLang="zh-TW" sz="1400"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 rot="5400000">
            <a:off x="2381885" y="869315"/>
            <a:ext cx="299720" cy="198882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542915" y="1581785"/>
            <a:ext cx="339090" cy="12446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29" name="向右箭號 28"/>
          <p:cNvSpPr/>
          <p:nvPr/>
        </p:nvSpPr>
        <p:spPr>
          <a:xfrm rot="19560000">
            <a:off x="4756150" y="1913255"/>
            <a:ext cx="742950" cy="3835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30" name="向右箭號 29"/>
          <p:cNvSpPr/>
          <p:nvPr/>
        </p:nvSpPr>
        <p:spPr>
          <a:xfrm rot="17040000">
            <a:off x="5240655" y="2989580"/>
            <a:ext cx="742950" cy="3835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5557520" y="16935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a</a:t>
            </a:r>
            <a:endParaRPr lang="en-US" altLang="zh-TW"/>
          </a:p>
        </p:txBody>
      </p:sp>
      <p:sp>
        <p:nvSpPr>
          <p:cNvPr id="32" name="文字方塊 31"/>
          <p:cNvSpPr txBox="1"/>
          <p:nvPr/>
        </p:nvSpPr>
        <p:spPr>
          <a:xfrm>
            <a:off x="5577840" y="234569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b</a:t>
            </a:r>
            <a:endParaRPr lang="en-US" altLang="zh-TW"/>
          </a:p>
        </p:txBody>
      </p:sp>
      <p:sp>
        <p:nvSpPr>
          <p:cNvPr id="33" name="文字方塊 32"/>
          <p:cNvSpPr txBox="1"/>
          <p:nvPr/>
        </p:nvSpPr>
        <p:spPr>
          <a:xfrm>
            <a:off x="452755" y="3408045"/>
            <a:ext cx="789305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/>
              <a:t>Example:</a:t>
            </a:r>
            <a:endParaRPr lang="en-US" altLang="zh-TW"/>
          </a:p>
          <a:p>
            <a:pPr algn="l"/>
            <a:r>
              <a:rPr lang="en-US" altLang="zh-TW" b="1"/>
              <a:t>Port a</a:t>
            </a:r>
            <a:r>
              <a:rPr lang="en-US" altLang="zh-TW"/>
              <a:t>: Connnect to DELL switch setup for serving RU connect / IEEE 1588 TimeSync</a:t>
            </a:r>
            <a:endParaRPr lang="en-US" altLang="zh-TW"/>
          </a:p>
          <a:p>
            <a:pPr algn="l"/>
            <a:r>
              <a:rPr lang="en-US" altLang="zh-TW" b="1">
                <a:sym typeface="+mn-ea"/>
              </a:rPr>
              <a:t>Port b</a:t>
            </a:r>
            <a:r>
              <a:rPr lang="en-US" altLang="zh-TW">
                <a:sym typeface="+mn-ea"/>
              </a:rPr>
              <a:t>: Connnect to 5gc switch setup for serving affirmed 5gc</a:t>
            </a:r>
            <a:endParaRPr lang="en-US" altLang="zh-TW">
              <a:sym typeface="+mn-ea"/>
            </a:endParaRPr>
          </a:p>
          <a:p>
            <a:pPr algn="l"/>
            <a:r>
              <a:rPr lang="en-US" altLang="zh-TW" b="1">
                <a:sym typeface="+mn-ea"/>
              </a:rPr>
              <a:t>Port c</a:t>
            </a:r>
            <a:r>
              <a:rPr lang="en-US" altLang="zh-TW">
                <a:sym typeface="+mn-ea"/>
              </a:rPr>
              <a:t>: QAT for CU using HW CRYPTO</a:t>
            </a:r>
            <a:endParaRPr lang="en-US" altLang="zh-TW">
              <a:sym typeface="+mn-ea"/>
            </a:endParaRPr>
          </a:p>
          <a:p>
            <a:pPr algn="l"/>
            <a:r>
              <a:rPr lang="en-US" altLang="zh-TW">
                <a:sym typeface="+mn-ea"/>
              </a:rPr>
              <a:t>Intel Mount Bryce for Flexran init</a:t>
            </a:r>
            <a:endParaRPr lang="en-US" altLang="zh-TW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279640" y="1580515"/>
            <a:ext cx="318135" cy="12458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35" name="向右箭號 34"/>
          <p:cNvSpPr/>
          <p:nvPr/>
        </p:nvSpPr>
        <p:spPr>
          <a:xfrm rot="15240000">
            <a:off x="7461885" y="3044825"/>
            <a:ext cx="742950" cy="3835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7300595" y="2038985"/>
            <a:ext cx="29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c</a:t>
            </a:r>
            <a:endParaRPr lang="en-US" altLang="zh-TW"/>
          </a:p>
        </p:txBody>
      </p:sp>
      <p:pic>
        <p:nvPicPr>
          <p:cNvPr id="64" name="圖片 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745" y="3291205"/>
            <a:ext cx="1775460" cy="1390015"/>
          </a:xfrm>
          <a:prstGeom prst="rect">
            <a:avLst/>
          </a:prstGeom>
        </p:spPr>
      </p:pic>
      <p:sp>
        <p:nvSpPr>
          <p:cNvPr id="65" name="文字方塊 64"/>
          <p:cNvSpPr txBox="1"/>
          <p:nvPr/>
        </p:nvSpPr>
        <p:spPr>
          <a:xfrm>
            <a:off x="5867400" y="4724400"/>
            <a:ext cx="58832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TW"/>
              <a:t>Before setup you need to prepare</a:t>
            </a:r>
            <a:endParaRPr lang="en-US" altLang="zh-TW"/>
          </a:p>
          <a:p>
            <a:pPr algn="l"/>
            <a:r>
              <a:rPr lang="en-US" altLang="zh-TW">
                <a:sym typeface="+mn-ea"/>
              </a:rPr>
              <a:t>1.  Intel E10GSFPSR or 25G             at least   x4</a:t>
            </a:r>
            <a:endParaRPr lang="en-US" altLang="zh-TW">
              <a:sym typeface="+mn-ea"/>
            </a:endParaRPr>
          </a:p>
          <a:p>
            <a:pPr algn="l"/>
            <a:r>
              <a:rPr lang="en-US" altLang="zh-TW">
                <a:sym typeface="+mn-ea"/>
              </a:rPr>
              <a:t>2.  Fiber Cable                                   at least    x2</a:t>
            </a:r>
            <a:endParaRPr lang="en-US" altLang="zh-TW">
              <a:sym typeface="+mn-ea"/>
            </a:endParaRPr>
          </a:p>
          <a:p>
            <a:pPr algn="l"/>
            <a:r>
              <a:rPr lang="en-US" altLang="zh-TW">
                <a:sym typeface="+mn-ea"/>
              </a:rPr>
              <a:t>3.  QAT Card                              (check server)  x1</a:t>
            </a:r>
            <a:endParaRPr lang="en-US" altLang="zh-TW">
              <a:sym typeface="+mn-ea"/>
            </a:endParaRPr>
          </a:p>
          <a:p>
            <a:pPr algn="l"/>
            <a:r>
              <a:rPr lang="en-US" altLang="zh-TW">
                <a:sym typeface="+mn-ea"/>
              </a:rPr>
              <a:t>4.  Mount Bryce                        (check server)  x1</a:t>
            </a:r>
            <a:endParaRPr lang="en-US" altLang="zh-TW">
              <a:sym typeface="+mn-ea"/>
            </a:endParaRPr>
          </a:p>
          <a:p>
            <a:pPr algn="l"/>
            <a:r>
              <a:rPr lang="en-US" altLang="zh-TW">
                <a:sym typeface="+mn-ea"/>
              </a:rPr>
              <a:t>You could register and brrow these item with Tina</a:t>
            </a:r>
            <a:endParaRPr lang="en-US" altLang="zh-TW">
              <a:sym typeface="+mn-ea"/>
            </a:endParaRPr>
          </a:p>
        </p:txBody>
      </p:sp>
      <p:pic>
        <p:nvPicPr>
          <p:cNvPr id="67" name="內容版面配置區 6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7545" y="1293495"/>
            <a:ext cx="3667125" cy="159829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84200" y="6070600"/>
            <a:ext cx="27717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!</a:t>
            </a:r>
            <a:r>
              <a:rPr lang="zh-TW" altLang="en-US"/>
              <a:t>請確定各光孔的連接目的</a:t>
            </a:r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6870" y="118110"/>
            <a:ext cx="10852150" cy="281305"/>
          </a:xfrm>
        </p:spPr>
        <p:txBody>
          <a:bodyPr/>
          <a:p>
            <a:r>
              <a:rPr lang="en-US" altLang="zh-TW">
                <a:solidFill>
                  <a:schemeClr val="bg1"/>
                </a:solidFill>
              </a:rPr>
              <a:t>Checking for Asrock PCI bus device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6870" y="886460"/>
            <a:ext cx="10852150" cy="454025"/>
          </a:xfrm>
        </p:spPr>
        <p:txBody>
          <a:bodyPr/>
          <a:p>
            <a:pPr marL="0" indent="0">
              <a:buNone/>
            </a:pPr>
            <a:r>
              <a:rPr lang="en-US" altLang="zh-TW" sz="1800"/>
              <a:t>Checking for Asrock PCI bus device</a:t>
            </a:r>
            <a:endParaRPr lang="en-US" altLang="zh-TW" sz="1800"/>
          </a:p>
          <a:p>
            <a:pPr marL="0" indent="0">
              <a:buNone/>
            </a:pPr>
            <a:r>
              <a:rPr lang="en-US" altLang="zh-TW" sz="1800"/>
              <a:t>[root@5gran-asrock-11 docker-gnb]# </a:t>
            </a:r>
            <a:endParaRPr lang="en-US" altLang="zh-TW" sz="1800"/>
          </a:p>
          <a:p>
            <a:pPr marL="0" indent="0">
              <a:buNone/>
            </a:pPr>
            <a:r>
              <a:rPr lang="en-US" altLang="zh-TW" sz="1800"/>
              <a:t>lspci</a:t>
            </a:r>
            <a:endParaRPr lang="en-US" altLang="zh-TW" sz="180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545" y="2554605"/>
            <a:ext cx="6024880" cy="22275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45" y="5199380"/>
            <a:ext cx="6393815" cy="134239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455" y="2386330"/>
            <a:ext cx="4589145" cy="28149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130" y="5817235"/>
            <a:ext cx="4613275" cy="78930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23545" y="1882140"/>
            <a:ext cx="59131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 b="1"/>
              <a:t>Port a</a:t>
            </a:r>
            <a:r>
              <a:rPr lang="en-US" altLang="zh-TW"/>
              <a:t>: </a:t>
            </a:r>
            <a:r>
              <a:rPr lang="en-US" altLang="zh-TW">
                <a:sym typeface="+mn-ea"/>
              </a:rPr>
              <a:t>Connnect to DELL switch setup for serving RU connect </a:t>
            </a:r>
            <a:endParaRPr lang="en-US" altLang="zh-TW">
              <a:sym typeface="+mn-ea"/>
            </a:endParaRPr>
          </a:p>
          <a:p>
            <a:pPr algn="l"/>
            <a:r>
              <a:rPr lang="en-US" altLang="zh-TW">
                <a:sym typeface="+mn-ea"/>
              </a:rPr>
              <a:t>/ IEEE 1588 TimeSync</a:t>
            </a:r>
            <a:endParaRPr lang="en-US" altLang="zh-TW"/>
          </a:p>
        </p:txBody>
      </p:sp>
      <p:sp>
        <p:nvSpPr>
          <p:cNvPr id="9" name="文字方塊 8"/>
          <p:cNvSpPr txBox="1"/>
          <p:nvPr/>
        </p:nvSpPr>
        <p:spPr>
          <a:xfrm>
            <a:off x="423545" y="4831715"/>
            <a:ext cx="5372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 b="1">
                <a:sym typeface="+mn-ea"/>
              </a:rPr>
              <a:t>Port b</a:t>
            </a:r>
            <a:r>
              <a:rPr lang="en-US" altLang="zh-TW">
                <a:sym typeface="+mn-ea"/>
              </a:rPr>
              <a:t>: Connnect to 5gc switch setup for serving free5gc</a:t>
            </a:r>
            <a:endParaRPr lang="en-US" altLang="zh-TW"/>
          </a:p>
        </p:txBody>
      </p:sp>
      <p:sp>
        <p:nvSpPr>
          <p:cNvPr id="10" name="文字方塊 9"/>
          <p:cNvSpPr txBox="1"/>
          <p:nvPr/>
        </p:nvSpPr>
        <p:spPr>
          <a:xfrm>
            <a:off x="7196455" y="1932940"/>
            <a:ext cx="35744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 b="1">
                <a:sym typeface="+mn-ea"/>
              </a:rPr>
              <a:t>Port c</a:t>
            </a:r>
            <a:r>
              <a:rPr lang="en-US" altLang="zh-TW">
                <a:sym typeface="+mn-ea"/>
              </a:rPr>
              <a:t>: QAT for CU using HW CRYPTO</a:t>
            </a:r>
            <a:endParaRPr lang="en-US" altLang="zh-TW"/>
          </a:p>
        </p:txBody>
      </p:sp>
      <p:sp>
        <p:nvSpPr>
          <p:cNvPr id="11" name="文字方塊 10"/>
          <p:cNvSpPr txBox="1"/>
          <p:nvPr/>
        </p:nvSpPr>
        <p:spPr>
          <a:xfrm>
            <a:off x="7263130" y="5448935"/>
            <a:ext cx="3472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TW">
                <a:sym typeface="+mn-ea"/>
              </a:rPr>
              <a:t>Intel Mount Bryce for Flexran init</a:t>
            </a:r>
            <a:endParaRPr lang="en-US" altLang="zh-TW"/>
          </a:p>
        </p:txBody>
      </p:sp>
      <p:sp>
        <p:nvSpPr>
          <p:cNvPr id="12" name="矩形 11"/>
          <p:cNvSpPr/>
          <p:nvPr/>
        </p:nvSpPr>
        <p:spPr>
          <a:xfrm rot="16200000">
            <a:off x="3244215" y="-400685"/>
            <a:ext cx="348615" cy="62439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 rot="16200000">
            <a:off x="3413125" y="2143125"/>
            <a:ext cx="348615" cy="646112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 rot="16200000">
            <a:off x="8809990" y="1126490"/>
            <a:ext cx="1363345" cy="47764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 rot="16200000">
            <a:off x="9100820" y="2501900"/>
            <a:ext cx="622300" cy="47764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 rot="16200000">
            <a:off x="9150350" y="3847465"/>
            <a:ext cx="837565" cy="47764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grpSp>
        <p:nvGrpSpPr>
          <p:cNvPr id="53" name="群組 52"/>
          <p:cNvGrpSpPr/>
          <p:nvPr/>
        </p:nvGrpSpPr>
        <p:grpSpPr>
          <a:xfrm>
            <a:off x="5005070" y="656590"/>
            <a:ext cx="7049135" cy="1276350"/>
            <a:chOff x="629" y="1910"/>
            <a:chExt cx="11964" cy="2653"/>
          </a:xfrm>
        </p:grpSpPr>
        <p:grpSp>
          <p:nvGrpSpPr>
            <p:cNvPr id="17" name="群組 16"/>
            <p:cNvGrpSpPr/>
            <p:nvPr/>
          </p:nvGrpSpPr>
          <p:grpSpPr>
            <a:xfrm>
              <a:off x="629" y="1910"/>
              <a:ext cx="11964" cy="2653"/>
              <a:chOff x="2107" y="7187"/>
              <a:chExt cx="11964" cy="2653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2107" y="7187"/>
                <a:ext cx="11964" cy="26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4540" y="8572"/>
                <a:ext cx="808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4540" y="9191"/>
                <a:ext cx="808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5610" y="8572"/>
                <a:ext cx="808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5610" y="9191"/>
                <a:ext cx="808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3907" y="7954"/>
                <a:ext cx="322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3907" y="7337"/>
                <a:ext cx="322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7985" y="7337"/>
                <a:ext cx="5903" cy="29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 rot="5400000">
                <a:off x="7656" y="8478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 rot="5400000">
                <a:off x="8620" y="8480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 rot="5400000">
                <a:off x="9503" y="8480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 rot="5400000">
                <a:off x="10342" y="8478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 rot="5400000">
                <a:off x="11286" y="8480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 rot="5400000">
                <a:off x="12229" y="8480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 rot="5400000">
                <a:off x="12029" y="8093"/>
                <a:ext cx="473" cy="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 rot="5400000">
                <a:off x="12029" y="9069"/>
                <a:ext cx="473" cy="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 rot="5400000">
                <a:off x="10246" y="8093"/>
                <a:ext cx="473" cy="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 rot="5400000">
                <a:off x="10246" y="9069"/>
                <a:ext cx="473" cy="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>
                <a:off x="2107" y="7314"/>
                <a:ext cx="1388" cy="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TW"/>
                  <a:t>Asrock</a:t>
                </a:r>
                <a:endParaRPr lang="en-US" altLang="zh-TW"/>
              </a:p>
            </p:txBody>
          </p:sp>
        </p:grpSp>
        <p:sp>
          <p:nvSpPr>
            <p:cNvPr id="46" name="文字方塊 45"/>
            <p:cNvSpPr txBox="1"/>
            <p:nvPr/>
          </p:nvSpPr>
          <p:spPr>
            <a:xfrm>
              <a:off x="2592" y="2640"/>
              <a:ext cx="2693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TW" sz="1600"/>
                <a:t>I</a:t>
              </a:r>
              <a:r>
                <a:rPr lang="en-US" altLang="zh-TW" sz="1400">
                  <a:latin typeface="+mj-ea"/>
                  <a:ea typeface="+mj-ea"/>
                </a:rPr>
                <a:t>ntel Mount Bryce</a:t>
              </a:r>
              <a:endParaRPr lang="en-US" altLang="zh-TW" sz="1400">
                <a:latin typeface="+mj-ea"/>
                <a:ea typeface="+mj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 rot="5400000">
              <a:off x="3751" y="1369"/>
              <a:ext cx="472" cy="31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8729" y="2491"/>
              <a:ext cx="534" cy="19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8752" y="2667"/>
              <a:ext cx="488" cy="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TW"/>
                <a:t>a</a:t>
              </a:r>
              <a:endParaRPr lang="en-US" altLang="zh-TW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8784" y="3694"/>
              <a:ext cx="488" cy="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TW"/>
                <a:t>b</a:t>
              </a:r>
              <a:endParaRPr lang="en-US" altLang="zh-TW"/>
            </a:p>
          </p:txBody>
        </p:sp>
        <p:sp>
          <p:nvSpPr>
            <p:cNvPr id="51" name="矩形 50"/>
            <p:cNvSpPr/>
            <p:nvPr/>
          </p:nvSpPr>
          <p:spPr>
            <a:xfrm>
              <a:off x="11464" y="2489"/>
              <a:ext cx="501" cy="1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11497" y="3211"/>
              <a:ext cx="468" cy="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TW"/>
                <a:t>c</a:t>
              </a:r>
              <a:endParaRPr lang="en-US" altLang="zh-TW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olidFill>
                  <a:schemeClr val="bg1"/>
                </a:solidFill>
                <a:sym typeface="+mn-ea"/>
              </a:rPr>
              <a:t>Checking for Asrock PCI Device Driver</a:t>
            </a:r>
            <a:endParaRPr lang="en-US" altLang="zh-TW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0170" y="1155065"/>
            <a:ext cx="10852150" cy="965835"/>
          </a:xfrm>
        </p:spPr>
        <p:txBody>
          <a:bodyPr/>
          <a:p>
            <a:pPr marL="0" indent="0">
              <a:buNone/>
            </a:pPr>
            <a:r>
              <a:rPr lang="en-US" altLang="zh-TW" sz="1800">
                <a:sym typeface="+mn-ea"/>
              </a:rPr>
              <a:t>Checking for Asrock PCI Device Driver</a:t>
            </a:r>
            <a:endParaRPr lang="en-US" altLang="zh-TW" sz="1800">
              <a:sym typeface="+mn-ea"/>
            </a:endParaRPr>
          </a:p>
          <a:p>
            <a:pPr marL="0" indent="0">
              <a:buNone/>
            </a:pPr>
            <a:r>
              <a:rPr lang="zh-TW" altLang="en-US" sz="1800"/>
              <a:t>[root@5gran-asrock-11 docker-gnb]# </a:t>
            </a:r>
            <a:endParaRPr lang="zh-TW" altLang="en-US" sz="1800"/>
          </a:p>
          <a:p>
            <a:pPr marL="0" indent="0">
              <a:buNone/>
            </a:pPr>
            <a:r>
              <a:rPr lang="zh-TW" altLang="en-US" sz="1800"/>
              <a:t>dpdk-devbind -s</a:t>
            </a:r>
            <a:endParaRPr lang="zh-TW" altLang="en-US" sz="180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2261870"/>
            <a:ext cx="6684010" cy="444881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 rot="16200000">
            <a:off x="2662555" y="269875"/>
            <a:ext cx="1426210" cy="54114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 rot="16200000">
            <a:off x="3388360" y="2741295"/>
            <a:ext cx="1247775" cy="668337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 rot="16200000">
            <a:off x="3845560" y="2649220"/>
            <a:ext cx="1113790" cy="80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 rot="16200000">
            <a:off x="4307205" y="5198110"/>
            <a:ext cx="1122680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8" name="向左箭號 7"/>
          <p:cNvSpPr/>
          <p:nvPr/>
        </p:nvSpPr>
        <p:spPr>
          <a:xfrm rot="20880000">
            <a:off x="5302250" y="2282190"/>
            <a:ext cx="2232025" cy="8077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9" name="向左箭號 8"/>
          <p:cNvSpPr/>
          <p:nvPr/>
        </p:nvSpPr>
        <p:spPr>
          <a:xfrm rot="20880000">
            <a:off x="5922010" y="5166995"/>
            <a:ext cx="1838325" cy="7753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615" y="2321560"/>
            <a:ext cx="3362325" cy="208407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940" y="4971415"/>
            <a:ext cx="4366895" cy="166497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rot="16200000">
            <a:off x="7239635" y="2755900"/>
            <a:ext cx="2208530" cy="13277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 rot="16200000">
            <a:off x="7903845" y="4750435"/>
            <a:ext cx="1763395" cy="214122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4806315" y="733425"/>
            <a:ext cx="7158990" cy="1324610"/>
            <a:chOff x="629" y="1910"/>
            <a:chExt cx="11964" cy="2653"/>
          </a:xfrm>
        </p:grpSpPr>
        <p:grpSp>
          <p:nvGrpSpPr>
            <p:cNvPr id="18" name="群組 17"/>
            <p:cNvGrpSpPr/>
            <p:nvPr/>
          </p:nvGrpSpPr>
          <p:grpSpPr>
            <a:xfrm>
              <a:off x="629" y="1910"/>
              <a:ext cx="11964" cy="2653"/>
              <a:chOff x="2107" y="7187"/>
              <a:chExt cx="11964" cy="2653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2107" y="7187"/>
                <a:ext cx="11964" cy="26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4540" y="8572"/>
                <a:ext cx="808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540" y="9191"/>
                <a:ext cx="808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5610" y="8572"/>
                <a:ext cx="808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5610" y="9191"/>
                <a:ext cx="808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3907" y="7954"/>
                <a:ext cx="322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907" y="7337"/>
                <a:ext cx="322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7985" y="7337"/>
                <a:ext cx="5903" cy="29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 rot="5400000">
                <a:off x="7656" y="8478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 rot="5400000">
                <a:off x="8620" y="8480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 rot="5400000">
                <a:off x="9503" y="8480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 rot="5400000">
                <a:off x="10342" y="8478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 rot="5400000">
                <a:off x="11286" y="8480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 rot="5400000">
                <a:off x="12229" y="8480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 rot="5400000">
                <a:off x="12029" y="8093"/>
                <a:ext cx="473" cy="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 rot="5400000">
                <a:off x="12029" y="9069"/>
                <a:ext cx="473" cy="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 rot="5400000">
                <a:off x="10246" y="8093"/>
                <a:ext cx="473" cy="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 rot="5400000">
                <a:off x="10246" y="9069"/>
                <a:ext cx="473" cy="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63" name="文字方塊 62"/>
              <p:cNvSpPr txBox="1"/>
              <p:nvPr/>
            </p:nvSpPr>
            <p:spPr>
              <a:xfrm>
                <a:off x="2107" y="7314"/>
                <a:ext cx="1388" cy="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TW"/>
                  <a:t>Asrock</a:t>
                </a:r>
                <a:endParaRPr lang="en-US" altLang="zh-TW"/>
              </a:p>
            </p:txBody>
          </p:sp>
        </p:grpSp>
        <p:sp>
          <p:nvSpPr>
            <p:cNvPr id="64" name="文字方塊 63"/>
            <p:cNvSpPr txBox="1"/>
            <p:nvPr/>
          </p:nvSpPr>
          <p:spPr>
            <a:xfrm>
              <a:off x="2592" y="2640"/>
              <a:ext cx="2693" cy="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TW" sz="1600"/>
                <a:t>I</a:t>
              </a:r>
              <a:r>
                <a:rPr lang="en-US" altLang="zh-TW" sz="1400">
                  <a:latin typeface="+mj-ea"/>
                  <a:ea typeface="+mj-ea"/>
                </a:rPr>
                <a:t>ntel Mount Bryce</a:t>
              </a:r>
              <a:endParaRPr lang="en-US" altLang="zh-TW" sz="1400">
                <a:latin typeface="+mj-ea"/>
                <a:ea typeface="+mj-ea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 rot="5400000">
              <a:off x="3751" y="1369"/>
              <a:ext cx="472" cy="31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8729" y="2491"/>
              <a:ext cx="534" cy="19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8752" y="2667"/>
              <a:ext cx="488" cy="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TW"/>
                <a:t>a</a:t>
              </a:r>
              <a:endParaRPr lang="en-US" altLang="zh-TW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8784" y="3694"/>
              <a:ext cx="488" cy="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TW"/>
                <a:t>b</a:t>
              </a:r>
              <a:endParaRPr lang="en-US" altLang="zh-TW"/>
            </a:p>
          </p:txBody>
        </p:sp>
        <p:sp>
          <p:nvSpPr>
            <p:cNvPr id="69" name="矩形 68"/>
            <p:cNvSpPr/>
            <p:nvPr/>
          </p:nvSpPr>
          <p:spPr>
            <a:xfrm>
              <a:off x="11464" y="2489"/>
              <a:ext cx="501" cy="1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11497" y="3211"/>
              <a:ext cx="468" cy="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TW"/>
                <a:t>c</a:t>
              </a:r>
              <a:endParaRPr lang="en-US" altLang="zh-TW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矩形 8"/>
          <p:cNvSpPr/>
          <p:nvPr/>
        </p:nvSpPr>
        <p:spPr>
          <a:xfrm>
            <a:off x="5499735" y="3263265"/>
            <a:ext cx="6054725" cy="560070"/>
          </a:xfrm>
          <a:prstGeom prst="rect">
            <a:avLst/>
          </a:prstGeom>
          <a:gradFill rotWithShape="0">
            <a:gsLst>
              <a:gs pos="0">
                <a:srgbClr val="16A085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rgbClr>
              </a:gs>
              <a:gs pos="50000">
                <a:srgbClr val="16A085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rgbClr>
              </a:gs>
              <a:gs pos="100000">
                <a:srgbClr val="16A085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16A085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0965" y="45720"/>
            <a:ext cx="10852150" cy="521970"/>
          </a:xfrm>
        </p:spPr>
        <p:txBody>
          <a:bodyPr/>
          <a:p>
            <a:r>
              <a:rPr lang="en-US" altLang="zh-TW">
                <a:solidFill>
                  <a:schemeClr val="bg1"/>
                </a:solidFill>
              </a:rPr>
              <a:t>GNB Env Setup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154930" y="2326640"/>
            <a:ext cx="8317230" cy="4477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TW" sz="1500"/>
              <a:t>for example</a:t>
            </a:r>
            <a:endParaRPr lang="zh-TW" altLang="en-US" sz="1500"/>
          </a:p>
          <a:p>
            <a:pPr algn="l"/>
            <a:r>
              <a:rPr lang="zh-TW" altLang="en-US" sz="1500"/>
              <a:t>#enp61s0f0 </a:t>
            </a:r>
            <a:r>
              <a:rPr lang="en-US" altLang="zh-TW" sz="1500"/>
              <a:t>#Port a</a:t>
            </a:r>
            <a:endParaRPr lang="zh-TW" altLang="en-US" sz="1500"/>
          </a:p>
          <a:p>
            <a:pPr algn="l"/>
            <a:r>
              <a:rPr lang="zh-TW" altLang="en-US" sz="1500"/>
              <a:t>        echo 0 &gt; /sys/bus/pci/devices/0000\:3d\:00.0/sriov_numvfs</a:t>
            </a:r>
            <a:endParaRPr lang="zh-TW" altLang="en-US" sz="1500"/>
          </a:p>
          <a:p>
            <a:pPr algn="l"/>
            <a:r>
              <a:rPr lang="zh-TW" altLang="en-US" sz="1500"/>
              <a:t>        echo 8 &gt; /sys/bus/pci/devices/0000\:3d\:00.0/sriov_numvfs</a:t>
            </a:r>
            <a:endParaRPr lang="zh-TW" altLang="en-US" sz="1500"/>
          </a:p>
          <a:p>
            <a:pPr algn="l"/>
            <a:r>
              <a:rPr lang="zh-TW" altLang="en-US" sz="1500"/>
              <a:t>        ip link set dev enp61s0f0 vf 0 mac 00:11:3</a:t>
            </a:r>
            <a:r>
              <a:rPr lang="en-US" altLang="zh-TW" sz="1500"/>
              <a:t>4</a:t>
            </a:r>
            <a:r>
              <a:rPr lang="zh-TW" altLang="en-US" sz="1500"/>
              <a:t>:</a:t>
            </a:r>
            <a:r>
              <a:rPr lang="en-US" altLang="zh-TW" sz="1500"/>
              <a:t>86</a:t>
            </a:r>
            <a:r>
              <a:rPr lang="zh-TW" altLang="en-US" sz="1500"/>
              <a:t>:0</a:t>
            </a:r>
            <a:r>
              <a:rPr lang="en-US" altLang="zh-TW" sz="1500"/>
              <a:t>a</a:t>
            </a:r>
            <a:r>
              <a:rPr lang="zh-TW" altLang="en-US" sz="1500"/>
              <a:t>:0</a:t>
            </a:r>
            <a:r>
              <a:rPr lang="en-US" altLang="zh-TW" sz="1500"/>
              <a:t>0</a:t>
            </a:r>
            <a:r>
              <a:rPr lang="zh-TW" altLang="en-US" sz="1500"/>
              <a:t> state enable vlan </a:t>
            </a:r>
            <a:r>
              <a:rPr lang="en-US" altLang="zh-TW" sz="1500"/>
              <a:t>1111</a:t>
            </a:r>
            <a:endParaRPr lang="zh-TW" altLang="en-US" sz="1500"/>
          </a:p>
          <a:p>
            <a:pPr algn="l"/>
            <a:r>
              <a:rPr lang="zh-TW" altLang="en-US" sz="1500"/>
              <a:t>        ip link set dev enp61s0f0 vf 1 mac 00:11:3</a:t>
            </a:r>
            <a:r>
              <a:rPr lang="en-US" altLang="zh-TW" sz="1500"/>
              <a:t>4</a:t>
            </a:r>
            <a:r>
              <a:rPr lang="zh-TW" altLang="en-US" sz="1500"/>
              <a:t>:</a:t>
            </a:r>
            <a:r>
              <a:rPr lang="en-US" altLang="zh-TW" sz="1500"/>
              <a:t>86</a:t>
            </a:r>
            <a:r>
              <a:rPr lang="zh-TW" altLang="en-US" sz="1500"/>
              <a:t>:</a:t>
            </a:r>
            <a:r>
              <a:rPr lang="en-US" altLang="zh-TW" sz="1500"/>
              <a:t>0a</a:t>
            </a:r>
            <a:r>
              <a:rPr lang="zh-TW" altLang="en-US" sz="1500"/>
              <a:t>:0</a:t>
            </a:r>
            <a:r>
              <a:rPr lang="en-US" altLang="zh-TW" sz="1500"/>
              <a:t>1</a:t>
            </a:r>
            <a:r>
              <a:rPr lang="zh-TW" altLang="en-US" sz="1500"/>
              <a:t> state enable vlan </a:t>
            </a:r>
            <a:r>
              <a:rPr lang="en-US" altLang="zh-TW" sz="1500"/>
              <a:t>1111</a:t>
            </a:r>
            <a:endParaRPr lang="zh-TW" altLang="en-US" sz="1500"/>
          </a:p>
          <a:p>
            <a:pPr algn="l"/>
            <a:r>
              <a:rPr lang="zh-TW" altLang="en-US" sz="1500"/>
              <a:t>        ip link set dev enp61s0f0 vf 2 mac 00:11:33:3d:02:03 state enable</a:t>
            </a:r>
            <a:endParaRPr lang="zh-TW" altLang="en-US" sz="1500"/>
          </a:p>
          <a:p>
            <a:pPr algn="l"/>
            <a:r>
              <a:rPr lang="zh-TW" altLang="en-US" sz="1500"/>
              <a:t>        ip link set dev enp61s0f0 vf 3 mac 00:11:33:3d:02:04 state enable</a:t>
            </a:r>
            <a:endParaRPr lang="zh-TW" altLang="en-US" sz="1500"/>
          </a:p>
          <a:p>
            <a:pPr algn="l"/>
            <a:r>
              <a:rPr lang="zh-TW" altLang="en-US" sz="1500"/>
              <a:t>        ip link set dev enp61s0f0 vf 4 mac 00:11:33:3d:02:05 state enable</a:t>
            </a:r>
            <a:endParaRPr lang="zh-TW" altLang="en-US" sz="1500"/>
          </a:p>
          <a:p>
            <a:pPr algn="l"/>
            <a:r>
              <a:rPr lang="zh-TW" altLang="en-US" sz="1500"/>
              <a:t>        ip link set dev enp61s0f0 vf 5 mac 00:11:33:3d:02:06 state enable</a:t>
            </a:r>
            <a:endParaRPr lang="zh-TW" altLang="en-US" sz="1500"/>
          </a:p>
          <a:p>
            <a:pPr algn="l"/>
            <a:r>
              <a:rPr lang="zh-TW" altLang="en-US" sz="1500"/>
              <a:t>#enp61s0f1 </a:t>
            </a:r>
            <a:r>
              <a:rPr lang="en-US" altLang="zh-TW" sz="1500"/>
              <a:t>#Port b</a:t>
            </a:r>
            <a:endParaRPr lang="zh-TW" altLang="en-US" sz="1500"/>
          </a:p>
          <a:p>
            <a:pPr algn="l"/>
            <a:r>
              <a:rPr lang="zh-TW" altLang="en-US" sz="1500"/>
              <a:t>        echo 0 &gt; /sys/bus/pci/devices/0000\:3d\:00.1/sriov_numvfs</a:t>
            </a:r>
            <a:endParaRPr lang="zh-TW" altLang="en-US" sz="1500"/>
          </a:p>
          <a:p>
            <a:pPr algn="l"/>
            <a:r>
              <a:rPr lang="zh-TW" altLang="en-US" sz="1500"/>
              <a:t>        echo 8 &gt; /sys/bus/pci/devices/0000\:3d\:00.1/sriov_numvfs</a:t>
            </a:r>
            <a:endParaRPr lang="zh-TW" altLang="en-US" sz="1500"/>
          </a:p>
          <a:p>
            <a:pPr algn="l"/>
            <a:r>
              <a:rPr lang="zh-TW" altLang="en-US" sz="1500"/>
              <a:t>        ip link set dev enp61s0f1 vf 0 mac 00:11:99:3d:0e:0 state enable</a:t>
            </a:r>
            <a:endParaRPr lang="zh-TW" altLang="en-US" sz="1500"/>
          </a:p>
          <a:p>
            <a:pPr algn="l"/>
            <a:r>
              <a:rPr lang="zh-TW" altLang="en-US" sz="1500"/>
              <a:t>        ip link set dev enp61s0f1 vf 1 mac 00:11:99:3d:0e:1 state enable</a:t>
            </a:r>
            <a:endParaRPr lang="zh-TW" altLang="en-US" sz="1500"/>
          </a:p>
          <a:p>
            <a:pPr algn="l"/>
            <a:r>
              <a:rPr lang="zh-TW" altLang="en-US" sz="1500"/>
              <a:t>        ip link set dev enp61s0f1 vf 2 mac 00:11:99:3d:0e:2 state enable</a:t>
            </a:r>
            <a:endParaRPr lang="zh-TW" altLang="en-US" sz="1500"/>
          </a:p>
          <a:p>
            <a:pPr algn="l"/>
            <a:r>
              <a:rPr lang="zh-TW" altLang="en-US" sz="1500"/>
              <a:t>        ip link set dev enp61s0f1 vf 3 mac 00:11:99:3d:0e:3 state enable</a:t>
            </a:r>
            <a:endParaRPr lang="zh-TW" altLang="en-US" sz="1500"/>
          </a:p>
          <a:p>
            <a:pPr algn="l"/>
            <a:r>
              <a:rPr lang="zh-TW" altLang="en-US" sz="1500"/>
              <a:t>        ip link set dev enp61s0f1 vf 4 mac 00:11:99:3d:0e:4 state enable</a:t>
            </a:r>
            <a:endParaRPr lang="zh-TW" altLang="en-US" sz="1500"/>
          </a:p>
          <a:p>
            <a:pPr algn="l"/>
            <a:r>
              <a:rPr lang="zh-TW" altLang="en-US" sz="1500"/>
              <a:t>        ip link set dev enp61s0f1 vf 5 mac 00:11:99:3d:0e:5 state enable</a:t>
            </a:r>
            <a:endParaRPr lang="zh-TW" altLang="en-US" sz="1500"/>
          </a:p>
        </p:txBody>
      </p:sp>
      <p:grpSp>
        <p:nvGrpSpPr>
          <p:cNvPr id="53" name="群組 52"/>
          <p:cNvGrpSpPr/>
          <p:nvPr/>
        </p:nvGrpSpPr>
        <p:grpSpPr>
          <a:xfrm>
            <a:off x="4514850" y="607060"/>
            <a:ext cx="7597140" cy="1558242"/>
            <a:chOff x="629" y="1910"/>
            <a:chExt cx="11964" cy="2653"/>
          </a:xfrm>
        </p:grpSpPr>
        <p:grpSp>
          <p:nvGrpSpPr>
            <p:cNvPr id="7" name="群組 6"/>
            <p:cNvGrpSpPr/>
            <p:nvPr/>
          </p:nvGrpSpPr>
          <p:grpSpPr>
            <a:xfrm>
              <a:off x="629" y="1910"/>
              <a:ext cx="11964" cy="2653"/>
              <a:chOff x="2107" y="7187"/>
              <a:chExt cx="11964" cy="2653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2107" y="7187"/>
                <a:ext cx="11964" cy="26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4540" y="8572"/>
                <a:ext cx="808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4540" y="9191"/>
                <a:ext cx="808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5610" y="8572"/>
                <a:ext cx="808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5610" y="9191"/>
                <a:ext cx="808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3907" y="7954"/>
                <a:ext cx="322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3907" y="7337"/>
                <a:ext cx="322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7985" y="7337"/>
                <a:ext cx="5903" cy="29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 rot="5400000">
                <a:off x="7656" y="8478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 rot="5400000">
                <a:off x="8620" y="8480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 rot="5400000">
                <a:off x="9503" y="8480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 rot="5400000">
                <a:off x="10342" y="8478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 rot="5400000">
                <a:off x="11286" y="8480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 rot="5400000">
                <a:off x="12229" y="8480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 rot="5400000">
                <a:off x="12029" y="8093"/>
                <a:ext cx="473" cy="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 rot="5400000">
                <a:off x="12029" y="9069"/>
                <a:ext cx="473" cy="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 rot="5400000">
                <a:off x="10246" y="8093"/>
                <a:ext cx="473" cy="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 rot="5400000">
                <a:off x="10246" y="9069"/>
                <a:ext cx="473" cy="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>
                <a:off x="2107" y="7314"/>
                <a:ext cx="1388" cy="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TW"/>
                  <a:t>Asrock</a:t>
                </a:r>
                <a:endParaRPr lang="en-US" altLang="zh-TW"/>
              </a:p>
            </p:txBody>
          </p:sp>
        </p:grpSp>
        <p:sp>
          <p:nvSpPr>
            <p:cNvPr id="46" name="文字方塊 45"/>
            <p:cNvSpPr txBox="1"/>
            <p:nvPr/>
          </p:nvSpPr>
          <p:spPr>
            <a:xfrm>
              <a:off x="2592" y="2640"/>
              <a:ext cx="2693" cy="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TW" sz="1600"/>
                <a:t>I</a:t>
              </a:r>
              <a:r>
                <a:rPr lang="en-US" altLang="zh-TW" sz="1400">
                  <a:latin typeface="+mj-ea"/>
                  <a:ea typeface="+mj-ea"/>
                </a:rPr>
                <a:t>ntel Mount Bryce</a:t>
              </a:r>
              <a:endParaRPr lang="en-US" altLang="zh-TW" sz="1400">
                <a:latin typeface="+mj-ea"/>
                <a:ea typeface="+mj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 rot="5400000">
              <a:off x="3751" y="1369"/>
              <a:ext cx="472" cy="31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8729" y="2491"/>
              <a:ext cx="534" cy="19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8752" y="2667"/>
              <a:ext cx="488" cy="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TW"/>
                <a:t>a</a:t>
              </a:r>
              <a:endParaRPr lang="en-US" altLang="zh-TW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8784" y="3694"/>
              <a:ext cx="488" cy="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TW"/>
                <a:t>b</a:t>
              </a:r>
              <a:endParaRPr lang="en-US" altLang="zh-TW"/>
            </a:p>
          </p:txBody>
        </p:sp>
        <p:sp>
          <p:nvSpPr>
            <p:cNvPr id="51" name="矩形 50"/>
            <p:cNvSpPr/>
            <p:nvPr/>
          </p:nvSpPr>
          <p:spPr>
            <a:xfrm>
              <a:off x="11464" y="2489"/>
              <a:ext cx="501" cy="1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11497" y="3211"/>
              <a:ext cx="468" cy="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TW"/>
                <a:t>c</a:t>
              </a:r>
              <a:endParaRPr lang="en-US" altLang="zh-TW"/>
            </a:p>
          </p:txBody>
        </p:sp>
      </p:grpSp>
      <p:sp>
        <p:nvSpPr>
          <p:cNvPr id="4" name="矩形 3"/>
          <p:cNvSpPr/>
          <p:nvPr/>
        </p:nvSpPr>
        <p:spPr>
          <a:xfrm>
            <a:off x="170815" y="2261235"/>
            <a:ext cx="4794250" cy="3159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0815" y="2388235"/>
            <a:ext cx="4794250" cy="2905125"/>
          </a:xfrm>
        </p:spPr>
        <p:txBody>
          <a:bodyPr/>
          <a:p>
            <a:pPr marL="0" indent="0">
              <a:buNone/>
            </a:pPr>
            <a:r>
              <a:rPr lang="en-US" altLang="zh-TW" sz="1800" b="1">
                <a:latin typeface="Times New Roman" panose="02020603050405020304" charset="0"/>
                <a:cs typeface="Times New Roman" panose="02020603050405020304" charset="0"/>
              </a:rPr>
              <a:t>Should following gnbctl to setup</a:t>
            </a:r>
            <a:endParaRPr lang="en-US" altLang="zh-TW" sz="18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TW" sz="1800" b="1">
                <a:latin typeface="Times New Roman" panose="02020603050405020304" charset="0"/>
                <a:cs typeface="Times New Roman" panose="02020603050405020304" charset="0"/>
              </a:rPr>
              <a:t>./gnbctl profile set radisys251_affirmed5gc ./gnbctl sriov init</a:t>
            </a:r>
            <a:endParaRPr lang="en-US" altLang="zh-TW" sz="18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TW" sz="1800" b="1">
                <a:latin typeface="Times New Roman" panose="02020603050405020304" charset="0"/>
                <a:cs typeface="Times New Roman" panose="02020603050405020304" charset="0"/>
              </a:rPr>
              <a:t>./gnbctl cu init</a:t>
            </a:r>
            <a:endParaRPr lang="en-US" altLang="zh-TW" sz="18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TW" sz="1800" b="1">
                <a:latin typeface="Times New Roman" panose="02020603050405020304" charset="0"/>
                <a:cs typeface="Times New Roman" panose="02020603050405020304" charset="0"/>
              </a:rPr>
              <a:t>./gnbctl du init</a:t>
            </a:r>
            <a:endParaRPr lang="en-US" altLang="zh-TW" sz="18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TW" sz="1800" b="1">
                <a:latin typeface="Times New Roman" panose="02020603050405020304" charset="0"/>
                <a:cs typeface="Times New Roman" panose="02020603050405020304" charset="0"/>
              </a:rPr>
              <a:t>./gnbctl flexran init</a:t>
            </a:r>
            <a:endParaRPr lang="en-US" altLang="zh-TW" sz="18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lvl="1" indent="0">
              <a:buNone/>
            </a:pPr>
            <a:endParaRPr lang="en-US" altLang="zh-TW" sz="1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43500" y="2607310"/>
            <a:ext cx="5226685" cy="719455"/>
          </a:xfrm>
          <a:prstGeom prst="rect">
            <a:avLst/>
          </a:prstGeom>
          <a:noFill/>
          <a:ln w="6350" cap="flat" cmpd="sng" algn="ctr">
            <a:solidFill>
              <a:srgbClr val="16A085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16A085">
                        <a:hueOff val="0"/>
                        <a:satOff val="0"/>
                        <a:lumOff val="0"/>
                        <a:alphaOff val="0"/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16A085">
                        <a:hueOff val="0"/>
                        <a:satOff val="0"/>
                        <a:lumOff val="0"/>
                        <a:alphaOff val="0"/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16A085">
                        <a:hueOff val="0"/>
                        <a:satOff val="0"/>
                        <a:lumOff val="0"/>
                        <a:alphaOff val="0"/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181600" y="4676140"/>
            <a:ext cx="5316220" cy="649605"/>
          </a:xfrm>
          <a:prstGeom prst="rect">
            <a:avLst/>
          </a:prstGeom>
          <a:noFill/>
          <a:ln w="6350" cap="flat" cmpd="sng" algn="ctr">
            <a:solidFill>
              <a:srgbClr val="16A085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16A085">
                        <a:hueOff val="0"/>
                        <a:satOff val="0"/>
                        <a:lumOff val="0"/>
                        <a:alphaOff val="0"/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16A085">
                        <a:hueOff val="0"/>
                        <a:satOff val="0"/>
                        <a:lumOff val="0"/>
                        <a:alphaOff val="0"/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16A085">
                        <a:hueOff val="0"/>
                        <a:satOff val="0"/>
                        <a:lumOff val="0"/>
                        <a:alphaOff val="0"/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/>
          <a:p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186180" y="5822950"/>
            <a:ext cx="42100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!</a:t>
            </a:r>
            <a:r>
              <a:rPr lang="zh-TW" altLang="en-US"/>
              <a:t>光孔不同目的配合不同設置</a:t>
            </a:r>
            <a:endParaRPr lang="zh-TW" altLang="en-US"/>
          </a:p>
          <a:p>
            <a:r>
              <a:rPr lang="zh-TW" altLang="en-US"/>
              <a:t>連接</a:t>
            </a:r>
            <a:r>
              <a:rPr lang="en-US" altLang="zh-TW"/>
              <a:t> RU</a:t>
            </a:r>
            <a:r>
              <a:rPr lang="zh-TW" altLang="en-US"/>
              <a:t>的</a:t>
            </a:r>
            <a:r>
              <a:rPr lang="en-US" altLang="zh-TW"/>
              <a:t>MAC </a:t>
            </a:r>
            <a:r>
              <a:rPr lang="zh-TW" altLang="en-US"/>
              <a:t>需與</a:t>
            </a:r>
            <a:r>
              <a:rPr lang="en-US" altLang="zh-TW"/>
              <a:t>WNC</a:t>
            </a:r>
            <a:r>
              <a:rPr lang="zh-TW" altLang="en-US"/>
              <a:t>寫入的</a:t>
            </a:r>
            <a:r>
              <a:rPr lang="en-US" altLang="zh-TW"/>
              <a:t>MAC</a:t>
            </a:r>
            <a:r>
              <a:rPr lang="zh-TW" altLang="en-US"/>
              <a:t>相符</a:t>
            </a:r>
            <a:endParaRPr lang="zh-TW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16" name="矩形 15"/>
          <p:cNvSpPr/>
          <p:nvPr/>
        </p:nvSpPr>
        <p:spPr>
          <a:xfrm>
            <a:off x="6588760" y="2900045"/>
            <a:ext cx="5182235" cy="216535"/>
          </a:xfrm>
          <a:prstGeom prst="rect">
            <a:avLst/>
          </a:prstGeom>
          <a:gradFill rotWithShape="0">
            <a:gsLst>
              <a:gs pos="0">
                <a:srgbClr val="16A085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rgbClr>
              </a:gs>
              <a:gs pos="50000">
                <a:srgbClr val="16A085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rgbClr>
              </a:gs>
              <a:gs pos="100000">
                <a:srgbClr val="16A085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16A085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TW">
                <a:solidFill>
                  <a:schemeClr val="bg1"/>
                </a:solidFill>
              </a:rPr>
              <a:t>dpdk-devbind and ifconfig</a:t>
            </a:r>
            <a:endParaRPr lang="en-US" altLang="zh-TW">
              <a:solidFill>
                <a:schemeClr val="bg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69925" y="1296035"/>
            <a:ext cx="10852150" cy="632460"/>
          </a:xfrm>
        </p:spPr>
        <p:txBody>
          <a:bodyPr/>
          <a:p>
            <a:pPr marL="0" indent="0">
              <a:buNone/>
            </a:pPr>
            <a:r>
              <a:rPr lang="en-US" altLang="zh-TW"/>
              <a:t>For Example</a:t>
            </a:r>
            <a:endParaRPr lang="en-US" altLang="zh-TW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en-US" altLang="zh-TW"/>
          </a:p>
        </p:txBody>
      </p:sp>
      <p:grpSp>
        <p:nvGrpSpPr>
          <p:cNvPr id="53" name="群組 52"/>
          <p:cNvGrpSpPr/>
          <p:nvPr/>
        </p:nvGrpSpPr>
        <p:grpSpPr>
          <a:xfrm>
            <a:off x="4474845" y="1079500"/>
            <a:ext cx="7597140" cy="1684020"/>
            <a:chOff x="629" y="1910"/>
            <a:chExt cx="11964" cy="2652"/>
          </a:xfrm>
        </p:grpSpPr>
        <p:grpSp>
          <p:nvGrpSpPr>
            <p:cNvPr id="7" name="群組 6"/>
            <p:cNvGrpSpPr/>
            <p:nvPr/>
          </p:nvGrpSpPr>
          <p:grpSpPr>
            <a:xfrm>
              <a:off x="629" y="1910"/>
              <a:ext cx="11964" cy="2652"/>
              <a:chOff x="2107" y="7187"/>
              <a:chExt cx="11964" cy="2652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2107" y="7187"/>
                <a:ext cx="11964" cy="26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4540" y="8572"/>
                <a:ext cx="808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4540" y="9191"/>
                <a:ext cx="808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5610" y="8572"/>
                <a:ext cx="808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5610" y="9191"/>
                <a:ext cx="808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3907" y="7954"/>
                <a:ext cx="322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3907" y="7337"/>
                <a:ext cx="322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7985" y="7337"/>
                <a:ext cx="5903" cy="29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 rot="5400000">
                <a:off x="7656" y="8478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 rot="5400000">
                <a:off x="8620" y="8480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 rot="5400000">
                <a:off x="9503" y="8480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 rot="5400000">
                <a:off x="10342" y="8478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 rot="5400000">
                <a:off x="11286" y="8480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 rot="5400000">
                <a:off x="12229" y="8480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 rot="5400000">
                <a:off x="12029" y="8093"/>
                <a:ext cx="473" cy="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 rot="5400000">
                <a:off x="12029" y="9069"/>
                <a:ext cx="473" cy="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 rot="5400000">
                <a:off x="10246" y="8093"/>
                <a:ext cx="473" cy="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 rot="5400000">
                <a:off x="10246" y="9069"/>
                <a:ext cx="473" cy="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TW" altLang="en-US"/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>
                <a:off x="2107" y="7314"/>
                <a:ext cx="138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TW"/>
                  <a:t>Asrock</a:t>
                </a:r>
                <a:endParaRPr lang="en-US" altLang="zh-TW"/>
              </a:p>
            </p:txBody>
          </p:sp>
        </p:grpSp>
        <p:sp>
          <p:nvSpPr>
            <p:cNvPr id="46" name="文字方塊 45"/>
            <p:cNvSpPr txBox="1"/>
            <p:nvPr/>
          </p:nvSpPr>
          <p:spPr>
            <a:xfrm>
              <a:off x="2592" y="2640"/>
              <a:ext cx="2693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TW" sz="1600"/>
                <a:t>I</a:t>
              </a:r>
              <a:r>
                <a:rPr lang="en-US" altLang="zh-TW" sz="1400">
                  <a:latin typeface="+mj-ea"/>
                  <a:ea typeface="+mj-ea"/>
                </a:rPr>
                <a:t>ntel Mount Bryce</a:t>
              </a:r>
              <a:endParaRPr lang="en-US" altLang="zh-TW" sz="1400">
                <a:latin typeface="+mj-ea"/>
                <a:ea typeface="+mj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 rot="5400000">
              <a:off x="3751" y="1369"/>
              <a:ext cx="472" cy="31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8729" y="2491"/>
              <a:ext cx="534" cy="19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8752" y="2667"/>
              <a:ext cx="4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TW"/>
                <a:t>a</a:t>
              </a:r>
              <a:endParaRPr lang="en-US" altLang="zh-TW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8784" y="3694"/>
              <a:ext cx="4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TW"/>
                <a:t>b</a:t>
              </a:r>
              <a:endParaRPr lang="en-US" altLang="zh-TW"/>
            </a:p>
          </p:txBody>
        </p:sp>
        <p:sp>
          <p:nvSpPr>
            <p:cNvPr id="51" name="矩形 50"/>
            <p:cNvSpPr/>
            <p:nvPr/>
          </p:nvSpPr>
          <p:spPr>
            <a:xfrm>
              <a:off x="11464" y="2489"/>
              <a:ext cx="501" cy="1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TW" altLang="en-US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11497" y="3211"/>
              <a:ext cx="4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TW"/>
                <a:t>c</a:t>
              </a:r>
              <a:endParaRPr lang="en-US" altLang="zh-TW"/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669925" y="1720850"/>
            <a:ext cx="3591560" cy="19069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TW" altLang="en-US" sz="1500"/>
              <a:t>#3d port1 #RU</a:t>
            </a:r>
            <a:endParaRPr lang="zh-TW" altLang="en-US" sz="1500"/>
          </a:p>
          <a:p>
            <a:pPr algn="l"/>
            <a:r>
              <a:rPr lang="zh-TW" altLang="en-US" sz="1500"/>
              <a:t>        dpdk-devbind -b vfio-pci 3d:02.{0,1}</a:t>
            </a:r>
            <a:endParaRPr lang="zh-TW" altLang="en-US" sz="1500"/>
          </a:p>
          <a:p>
            <a:pPr algn="l"/>
            <a:r>
              <a:rPr lang="zh-TW" altLang="en-US" sz="1500"/>
              <a:t>        dpdk-devbind -b iavf 3d:02.{2,3,4,5}</a:t>
            </a:r>
            <a:endParaRPr lang="zh-TW" altLang="en-US" sz="1500"/>
          </a:p>
          <a:p>
            <a:pPr algn="l"/>
            <a:r>
              <a:rPr lang="zh-TW" altLang="en-US" sz="1500"/>
              <a:t>#3d port</a:t>
            </a:r>
            <a:r>
              <a:rPr lang="en-US" altLang="zh-TW" sz="1500"/>
              <a:t>2</a:t>
            </a:r>
            <a:r>
              <a:rPr lang="zh-TW" altLang="en-US" sz="1500"/>
              <a:t> #5gc</a:t>
            </a:r>
            <a:endParaRPr lang="zh-TW" altLang="en-US" sz="1500"/>
          </a:p>
          <a:p>
            <a:pPr algn="l"/>
            <a:r>
              <a:rPr lang="zh-TW" altLang="en-US" sz="1500"/>
              <a:t>        dpdk-devbind -b iavf 3d:0a.{0,1}</a:t>
            </a:r>
            <a:endParaRPr lang="zh-TW" altLang="en-US" sz="1500"/>
          </a:p>
          <a:p>
            <a:pPr algn="l"/>
            <a:r>
              <a:rPr lang="zh-TW" altLang="en-US" sz="1500"/>
              <a:t>        dpdk-devbind -b igb_uio 3d:0a.{2,3,4,5}</a:t>
            </a:r>
            <a:endParaRPr lang="zh-TW" altLang="en-US" sz="1500"/>
          </a:p>
          <a:p>
            <a:pPr algn="l"/>
            <a:r>
              <a:rPr lang="en-US" altLang="zh-TW" sz="1400">
                <a:latin typeface="+mn-ea"/>
              </a:rPr>
              <a:t>#MountBryceCard using on</a:t>
            </a:r>
            <a:r>
              <a:rPr lang="en-US" altLang="zh-TW" sz="1400" b="1">
                <a:latin typeface="+mn-ea"/>
              </a:rPr>
              <a:t> docker-flexran5g.env</a:t>
            </a:r>
            <a:endParaRPr lang="en-US" altLang="zh-TW" sz="1400">
              <a:latin typeface="+mn-ea"/>
            </a:endParaRPr>
          </a:p>
          <a:p>
            <a:pPr algn="l"/>
            <a:r>
              <a:rPr lang="en-US" altLang="zh-TW" sz="1400">
                <a:latin typeface="+mn-ea"/>
              </a:rPr>
              <a:t>        dpdk-devbind -b vfio-pci 5f:00.2</a:t>
            </a:r>
            <a:endParaRPr lang="en-US" altLang="zh-TW" sz="1400">
              <a:latin typeface="+mn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570" y="3820160"/>
            <a:ext cx="6024880" cy="222758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 rot="16200000">
            <a:off x="2918460" y="1433830"/>
            <a:ext cx="928370" cy="62439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 rot="16200000">
            <a:off x="2983230" y="2586990"/>
            <a:ext cx="796290" cy="62439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612255" y="3188970"/>
            <a:ext cx="59709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TW" altLang="en-US"/>
              <a:t>if</a:t>
            </a:r>
            <a:r>
              <a:rPr lang="zh-TW" altLang="en-US" sz="1500"/>
              <a:t>config enp61s2f3 192.168.50.133 netmask 255.255.255.0 up</a:t>
            </a:r>
            <a:endParaRPr lang="zh-TW" altLang="en-US" sz="1500"/>
          </a:p>
          <a:p>
            <a:r>
              <a:rPr lang="zh-TW" altLang="en-US" sz="1500"/>
              <a:t>ifconfig enp61s2f5 192.168.50.135 netmask 255.255.255.0 up</a:t>
            </a:r>
            <a:endParaRPr lang="zh-TW" altLang="en-US" sz="1500"/>
          </a:p>
          <a:p>
            <a:r>
              <a:rPr lang="zh-TW" altLang="en-US" sz="1500"/>
              <a:t>ifconfig enp61s10f1 192.168.120.92 netmask 255.255.255.0 up</a:t>
            </a:r>
            <a:endParaRPr lang="zh-TW" altLang="en-US" sz="1500"/>
          </a:p>
          <a:p>
            <a:endParaRPr lang="zh-TW" altLang="en-US" sz="1500"/>
          </a:p>
          <a:p>
            <a:r>
              <a:rPr lang="zh-TW" altLang="en-US" sz="1500"/>
              <a:t>ifconfig enp61s2f2 4.4.4.33 netmask 255.255.255.0 up</a:t>
            </a:r>
            <a:endParaRPr lang="zh-TW" altLang="en-US" sz="1500"/>
          </a:p>
          <a:p>
            <a:r>
              <a:rPr lang="zh-TW" altLang="en-US" sz="1500"/>
              <a:t>ifconfig enp61s2f4 4.4.4.35 netmask 255.255.255.0 up</a:t>
            </a:r>
            <a:endParaRPr lang="zh-TW" altLang="en-US" sz="1500"/>
          </a:p>
          <a:p>
            <a:r>
              <a:rPr lang="zh-TW" altLang="en-US" sz="1500"/>
              <a:t>ifconfig enp61s10 5.5.5.92 netmask 255.255.255.0 up</a:t>
            </a:r>
            <a:endParaRPr lang="zh-TW" altLang="en-US" sz="150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575" y="5217795"/>
            <a:ext cx="5312410" cy="139446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826115" y="5152390"/>
            <a:ext cx="1169670" cy="15030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612255" y="3238500"/>
            <a:ext cx="5459095" cy="178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6612255" y="2820670"/>
            <a:ext cx="538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/>
              <a:t>Match with docker-gnb.env and CU/DU oam_config</a:t>
            </a:r>
            <a:endParaRPr lang="en-US" altLang="zh-TW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880110" y="133350"/>
            <a:ext cx="10431780" cy="342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TW" altLang="en-US" sz="1680" strike="noStrike" noProof="1"/>
          </a:p>
        </p:txBody>
      </p:sp>
      <p:sp>
        <p:nvSpPr>
          <p:cNvPr id="4" name="矩形 3"/>
          <p:cNvSpPr/>
          <p:nvPr/>
        </p:nvSpPr>
        <p:spPr>
          <a:xfrm>
            <a:off x="880110" y="3664585"/>
            <a:ext cx="4145280" cy="2566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TW" altLang="en-US" sz="1680" strike="noStrike" noProof="1"/>
          </a:p>
        </p:txBody>
      </p:sp>
      <p:sp>
        <p:nvSpPr>
          <p:cNvPr id="5" name="矩形 4"/>
          <p:cNvSpPr/>
          <p:nvPr/>
        </p:nvSpPr>
        <p:spPr>
          <a:xfrm>
            <a:off x="5202555" y="3664585"/>
            <a:ext cx="6109970" cy="2566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TW" altLang="en-US" sz="1680" strike="noStrike" noProof="1"/>
          </a:p>
        </p:txBody>
      </p:sp>
      <p:sp>
        <p:nvSpPr>
          <p:cNvPr id="9220" name="文字方塊 5"/>
          <p:cNvSpPr txBox="1"/>
          <p:nvPr/>
        </p:nvSpPr>
        <p:spPr>
          <a:xfrm>
            <a:off x="925195" y="3705226"/>
            <a:ext cx="4145280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</a:rPr>
              <a:t>UE</a:t>
            </a:r>
            <a:endParaRPr lang="en-US" altLang="zh-TW" sz="1680" b="1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22" name="文字方塊 7"/>
          <p:cNvSpPr txBox="1"/>
          <p:nvPr/>
        </p:nvSpPr>
        <p:spPr>
          <a:xfrm>
            <a:off x="880110" y="133350"/>
            <a:ext cx="4145280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</a:rPr>
              <a:t>Docker GNB_0.1.0.7 </a:t>
            </a:r>
            <a:r>
              <a:rPr lang="en-US" altLang="zh-TW" sz="1675" b="1" dirty="0">
                <a:solidFill>
                  <a:schemeClr val="tx1"/>
                </a:solidFill>
                <a:sym typeface="+mn-ea"/>
              </a:rPr>
              <a:t>Topology #Asrock11</a:t>
            </a:r>
            <a:endParaRPr lang="en-US" altLang="zh-TW" sz="1675" b="1" dirty="0">
              <a:solidFill>
                <a:schemeClr val="tx1"/>
              </a:solidFill>
              <a:latin typeface="Calibri" panose="020F0502020204030204" pitchFamily="34" charset="0"/>
              <a:ea typeface="新細明體" panose="02020500000000000000" pitchFamily="18" charset="-120"/>
              <a:sym typeface="+mn-ea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1337310" y="4577715"/>
            <a:ext cx="1043305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M5</a:t>
            </a:r>
            <a:endParaRPr lang="en-US" altLang="zh-TW" sz="1680" strike="noStrike" noProof="1"/>
          </a:p>
        </p:txBody>
      </p:sp>
      <p:sp>
        <p:nvSpPr>
          <p:cNvPr id="11" name="矩形 10"/>
          <p:cNvSpPr/>
          <p:nvPr/>
        </p:nvSpPr>
        <p:spPr>
          <a:xfrm>
            <a:off x="1156335" y="502920"/>
            <a:ext cx="4526280" cy="1991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TW" altLang="en-US" sz="1680" strike="noStrike" noProof="1"/>
          </a:p>
        </p:txBody>
      </p:sp>
      <p:sp>
        <p:nvSpPr>
          <p:cNvPr id="12" name="矩形 11"/>
          <p:cNvSpPr/>
          <p:nvPr/>
        </p:nvSpPr>
        <p:spPr>
          <a:xfrm>
            <a:off x="6303645" y="482600"/>
            <a:ext cx="4667885" cy="29660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TW" altLang="en-US" sz="1680" strike="noStrike" noProof="1"/>
          </a:p>
        </p:txBody>
      </p:sp>
      <p:sp>
        <p:nvSpPr>
          <p:cNvPr id="9226" name="文字方塊 12"/>
          <p:cNvSpPr txBox="1"/>
          <p:nvPr/>
        </p:nvSpPr>
        <p:spPr>
          <a:xfrm>
            <a:off x="1156336" y="502920"/>
            <a:ext cx="1571624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</a:rPr>
              <a:t>gNB DU</a:t>
            </a:r>
            <a:endParaRPr lang="en-US" altLang="zh-TW" sz="1680" b="1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27" name="文字方塊 13"/>
          <p:cNvSpPr txBox="1"/>
          <p:nvPr/>
        </p:nvSpPr>
        <p:spPr>
          <a:xfrm>
            <a:off x="6303646" y="502920"/>
            <a:ext cx="1571624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  <a:sym typeface="新細明體" panose="02020500000000000000" pitchFamily="2" charset="-122"/>
              </a:rPr>
              <a:t>gNB CU</a:t>
            </a:r>
            <a:endParaRPr lang="en-US" altLang="zh-TW" sz="1680" b="1">
              <a:latin typeface="Calibri" panose="020F0502020204030204" pitchFamily="34" charset="0"/>
              <a:ea typeface="新細明體" panose="02020500000000000000" pitchFamily="18" charset="-120"/>
              <a:sym typeface="新細明體" panose="02020500000000000000" pitchFamily="2" charset="-122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4097656" y="1655446"/>
            <a:ext cx="1487806" cy="6153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DU_F1U</a:t>
            </a:r>
            <a:endParaRPr lang="en-US" altLang="zh-TW" sz="1680" strike="noStrike" noProof="1"/>
          </a:p>
        </p:txBody>
      </p:sp>
      <p:sp>
        <p:nvSpPr>
          <p:cNvPr id="20" name="圓角矩形 19"/>
          <p:cNvSpPr/>
          <p:nvPr/>
        </p:nvSpPr>
        <p:spPr>
          <a:xfrm>
            <a:off x="6511290" y="1655446"/>
            <a:ext cx="1487806" cy="6153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CU_F1U</a:t>
            </a:r>
            <a:endParaRPr lang="en-US" altLang="zh-TW" sz="1680" strike="noStrike" noProof="1"/>
          </a:p>
        </p:txBody>
      </p:sp>
      <p:cxnSp>
        <p:nvCxnSpPr>
          <p:cNvPr id="21" name="直線接點 20"/>
          <p:cNvCxnSpPr>
            <a:stCxn id="19" idx="3"/>
            <a:endCxn id="20" idx="1"/>
          </p:cNvCxnSpPr>
          <p:nvPr/>
        </p:nvCxnSpPr>
        <p:spPr>
          <a:xfrm>
            <a:off x="5585460" y="1973580"/>
            <a:ext cx="925830" cy="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5" name="文字方塊 21"/>
          <p:cNvSpPr txBox="1"/>
          <p:nvPr/>
        </p:nvSpPr>
        <p:spPr>
          <a:xfrm>
            <a:off x="3309620" y="1887856"/>
            <a:ext cx="89154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6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f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</a:t>
            </a:r>
            <a:endParaRPr lang="en-US" altLang="zh-TW" sz="1080" b="1">
              <a:solidFill>
                <a:srgbClr val="7030A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36" name="文字方塊 22"/>
          <p:cNvSpPr txBox="1"/>
          <p:nvPr/>
        </p:nvSpPr>
        <p:spPr>
          <a:xfrm>
            <a:off x="8760461" y="1845310"/>
            <a:ext cx="706754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4.4.4.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103</a:t>
            </a:r>
            <a:endParaRPr lang="en-US" altLang="zh-TW" sz="1080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4097656" y="933450"/>
            <a:ext cx="1487806" cy="617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DU_F1C</a:t>
            </a:r>
            <a:endParaRPr lang="en-US" altLang="zh-TW" sz="1680" strike="noStrike" noProof="1"/>
          </a:p>
        </p:txBody>
      </p:sp>
      <p:sp>
        <p:nvSpPr>
          <p:cNvPr id="25" name="圓角矩形 24"/>
          <p:cNvSpPr/>
          <p:nvPr/>
        </p:nvSpPr>
        <p:spPr>
          <a:xfrm>
            <a:off x="6511290" y="933450"/>
            <a:ext cx="1487806" cy="617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CU_F1C</a:t>
            </a:r>
            <a:endParaRPr lang="en-US" altLang="zh-TW" sz="1680" strike="noStrike" noProof="1"/>
          </a:p>
        </p:txBody>
      </p:sp>
      <p:cxnSp>
        <p:nvCxnSpPr>
          <p:cNvPr id="26" name="直線接點 25"/>
          <p:cNvCxnSpPr>
            <a:stCxn id="19" idx="3"/>
            <a:endCxn id="20" idx="1"/>
          </p:cNvCxnSpPr>
          <p:nvPr/>
        </p:nvCxnSpPr>
        <p:spPr>
          <a:xfrm>
            <a:off x="5585460" y="1242060"/>
            <a:ext cx="925830" cy="0"/>
          </a:xfrm>
          <a:prstGeom prst="line">
            <a:avLst/>
          </a:prstGeom>
          <a:ln w="12700" cmpd="sng">
            <a:solidFill>
              <a:schemeClr val="tx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40" name="文字方塊 26"/>
          <p:cNvSpPr txBox="1"/>
          <p:nvPr/>
        </p:nvSpPr>
        <p:spPr>
          <a:xfrm>
            <a:off x="2268855" y="1113791"/>
            <a:ext cx="116586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192.168.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1</a:t>
            </a:r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0.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102</a:t>
            </a:r>
            <a:endParaRPr lang="en-US" altLang="zh-TW" sz="1080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41" name="文字方塊 27"/>
          <p:cNvSpPr txBox="1"/>
          <p:nvPr/>
        </p:nvSpPr>
        <p:spPr>
          <a:xfrm>
            <a:off x="8760460" y="998221"/>
            <a:ext cx="1167766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192.168.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1</a:t>
            </a:r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0.1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03</a:t>
            </a:r>
            <a:endParaRPr lang="en-US" altLang="zh-TW" sz="1080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6548755" y="2741296"/>
            <a:ext cx="1487806" cy="617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CU_NGU</a:t>
            </a:r>
            <a:endParaRPr lang="en-US" altLang="zh-TW" sz="1680" strike="noStrike" noProof="1"/>
          </a:p>
        </p:txBody>
      </p:sp>
      <p:sp>
        <p:nvSpPr>
          <p:cNvPr id="30" name="圓角矩形 29"/>
          <p:cNvSpPr/>
          <p:nvPr/>
        </p:nvSpPr>
        <p:spPr>
          <a:xfrm>
            <a:off x="8600441" y="2741296"/>
            <a:ext cx="1487806" cy="617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CU_NGC</a:t>
            </a:r>
            <a:endParaRPr lang="en-US" altLang="zh-TW" sz="1680" strike="noStrike" noProof="1"/>
          </a:p>
        </p:txBody>
      </p:sp>
      <p:sp>
        <p:nvSpPr>
          <p:cNvPr id="31" name="圓角矩形 30"/>
          <p:cNvSpPr/>
          <p:nvPr/>
        </p:nvSpPr>
        <p:spPr>
          <a:xfrm>
            <a:off x="6511290" y="4702175"/>
            <a:ext cx="1817370" cy="492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NGU 172.16.20.14</a:t>
            </a:r>
            <a:endParaRPr lang="en-US" altLang="zh-TW" sz="1680" strike="noStrike" noProof="1"/>
          </a:p>
        </p:txBody>
      </p:sp>
      <p:sp>
        <p:nvSpPr>
          <p:cNvPr id="32" name="圓角矩形 31"/>
          <p:cNvSpPr/>
          <p:nvPr/>
        </p:nvSpPr>
        <p:spPr>
          <a:xfrm>
            <a:off x="8700770" y="4693285"/>
            <a:ext cx="1635760" cy="492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NGC</a:t>
            </a:r>
            <a:endParaRPr lang="en-US" altLang="zh-TW" sz="1680" strike="noStrike" noProof="1"/>
          </a:p>
          <a:p>
            <a:pPr algn="ctr" fontAlgn="base"/>
            <a:r>
              <a:rPr lang="en-US" altLang="zh-TW" sz="1680" strike="noStrike" noProof="1"/>
              <a:t>172.16.17.226</a:t>
            </a:r>
            <a:endParaRPr lang="en-US" altLang="zh-TW" sz="1680" strike="noStrike" noProof="1"/>
          </a:p>
        </p:txBody>
      </p:sp>
      <p:sp>
        <p:nvSpPr>
          <p:cNvPr id="33" name="圓角矩形 32"/>
          <p:cNvSpPr/>
          <p:nvPr/>
        </p:nvSpPr>
        <p:spPr>
          <a:xfrm>
            <a:off x="6511290" y="3905250"/>
            <a:ext cx="3825240" cy="419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172.16.30.1                   172.16.29.1</a:t>
            </a:r>
            <a:endParaRPr lang="en-US" altLang="zh-TW" sz="1680" strike="noStrike" noProof="1"/>
          </a:p>
        </p:txBody>
      </p:sp>
      <p:sp>
        <p:nvSpPr>
          <p:cNvPr id="9251" name="文字方塊 37"/>
          <p:cNvSpPr txBox="1"/>
          <p:nvPr/>
        </p:nvSpPr>
        <p:spPr>
          <a:xfrm>
            <a:off x="7372350" y="2435225"/>
            <a:ext cx="104648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172.16.30.118</a:t>
            </a:r>
            <a:endParaRPr lang="en-US" altLang="zh-TW" sz="1080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52" name="文字方塊 38"/>
          <p:cNvSpPr txBox="1"/>
          <p:nvPr/>
        </p:nvSpPr>
        <p:spPr>
          <a:xfrm>
            <a:off x="9309736" y="2435225"/>
            <a:ext cx="116586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172.16.29.118</a:t>
            </a:r>
            <a:endParaRPr lang="en-US" altLang="zh-TW" sz="1080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cxnSp>
        <p:nvCxnSpPr>
          <p:cNvPr id="48" name="直線接點 47"/>
          <p:cNvCxnSpPr/>
          <p:nvPr/>
        </p:nvCxnSpPr>
        <p:spPr>
          <a:xfrm>
            <a:off x="7284720" y="3358515"/>
            <a:ext cx="0" cy="54000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67" name="文字方塊 55"/>
          <p:cNvSpPr txBox="1"/>
          <p:nvPr/>
        </p:nvSpPr>
        <p:spPr>
          <a:xfrm>
            <a:off x="5681980" y="1948180"/>
            <a:ext cx="866776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  <a:sym typeface="新細明體" panose="02020500000000000000" pitchFamily="2" charset="-122"/>
              </a:rPr>
              <a:t>SCTP</a:t>
            </a:r>
            <a:endParaRPr lang="en-US" altLang="zh-TW" sz="1680" b="1">
              <a:latin typeface="Calibri" panose="020F0502020204030204" pitchFamily="34" charset="0"/>
              <a:ea typeface="新細明體" panose="02020500000000000000" pitchFamily="18" charset="-120"/>
              <a:sym typeface="新細明體" panose="020205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56335" y="2579370"/>
            <a:ext cx="4525645" cy="8699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RU0</a:t>
            </a:r>
            <a:endParaRPr lang="en-US" altLang="zh-TW" sz="1680" strike="noStrike" noProof="1"/>
          </a:p>
        </p:txBody>
      </p:sp>
      <p:sp>
        <p:nvSpPr>
          <p:cNvPr id="9268" name="文字方塊 2"/>
          <p:cNvSpPr txBox="1"/>
          <p:nvPr/>
        </p:nvSpPr>
        <p:spPr>
          <a:xfrm>
            <a:off x="3261360" y="1113155"/>
            <a:ext cx="111633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6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f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2</a:t>
            </a:r>
            <a:endParaRPr lang="en-US" altLang="zh-TW" sz="1080" b="1">
              <a:solidFill>
                <a:srgbClr val="7030A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69" name="文字方塊 5"/>
          <p:cNvSpPr txBox="1"/>
          <p:nvPr/>
        </p:nvSpPr>
        <p:spPr>
          <a:xfrm>
            <a:off x="7999096" y="1824990"/>
            <a:ext cx="101346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134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s2f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</a:t>
            </a:r>
            <a:endParaRPr lang="en-US" altLang="zh-TW" sz="1080" b="1">
              <a:solidFill>
                <a:srgbClr val="7030A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70" name="文字方塊 6"/>
          <p:cNvSpPr txBox="1"/>
          <p:nvPr/>
        </p:nvSpPr>
        <p:spPr>
          <a:xfrm>
            <a:off x="7999096" y="998220"/>
            <a:ext cx="98298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134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s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2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f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2</a:t>
            </a:r>
            <a:endParaRPr lang="en-US" altLang="zh-TW" sz="1080" b="1">
              <a:solidFill>
                <a:srgbClr val="7030A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71" name="文字方塊 12"/>
          <p:cNvSpPr txBox="1"/>
          <p:nvPr/>
        </p:nvSpPr>
        <p:spPr>
          <a:xfrm>
            <a:off x="6303645" y="2435225"/>
            <a:ext cx="1068705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134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s1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0f1</a:t>
            </a:r>
            <a:endParaRPr lang="en-US" altLang="zh-TW" sz="1080" b="1">
              <a:solidFill>
                <a:srgbClr val="7030A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72" name="文字方塊 13"/>
          <p:cNvSpPr txBox="1"/>
          <p:nvPr/>
        </p:nvSpPr>
        <p:spPr>
          <a:xfrm>
            <a:off x="8537575" y="2435225"/>
            <a:ext cx="128397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134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s1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0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f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2</a:t>
            </a:r>
            <a:endParaRPr lang="en-US" altLang="zh-TW" sz="1080" b="1">
              <a:solidFill>
                <a:srgbClr val="7030A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273" name="文字方塊 16"/>
          <p:cNvSpPr txBox="1"/>
          <p:nvPr/>
        </p:nvSpPr>
        <p:spPr>
          <a:xfrm>
            <a:off x="3033395" y="2587625"/>
            <a:ext cx="1167766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enp61s0f0</a:t>
            </a:r>
            <a:endParaRPr lang="zh-TW" altLang="en-US" sz="1080" b="1">
              <a:solidFill>
                <a:srgbClr val="7030A0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" name="文字方塊 22"/>
          <p:cNvSpPr txBox="1"/>
          <p:nvPr/>
        </p:nvSpPr>
        <p:spPr>
          <a:xfrm>
            <a:off x="2602866" y="1887855"/>
            <a:ext cx="706754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4.4.4.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102</a:t>
            </a:r>
            <a:endParaRPr lang="en-US" altLang="zh-TW" sz="1080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3842385" y="5073650"/>
            <a:ext cx="1043305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MiFi</a:t>
            </a:r>
            <a:endParaRPr lang="en-US" altLang="zh-TW" sz="1680" strike="noStrike" noProof="1"/>
          </a:p>
        </p:txBody>
      </p:sp>
      <p:sp>
        <p:nvSpPr>
          <p:cNvPr id="15" name="圓角矩形 14"/>
          <p:cNvSpPr/>
          <p:nvPr/>
        </p:nvSpPr>
        <p:spPr>
          <a:xfrm>
            <a:off x="2707640" y="2844800"/>
            <a:ext cx="1551940" cy="5137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RU0_FHU/FHC</a:t>
            </a:r>
            <a:endParaRPr lang="en-US" altLang="zh-TW" sz="1680" strike="noStrike" noProof="1"/>
          </a:p>
        </p:txBody>
      </p:sp>
      <p:sp>
        <p:nvSpPr>
          <p:cNvPr id="8" name="文字方塊 12"/>
          <p:cNvSpPr txBox="1"/>
          <p:nvPr/>
        </p:nvSpPr>
        <p:spPr>
          <a:xfrm>
            <a:off x="1200786" y="2579370"/>
            <a:ext cx="1571624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</a:rPr>
              <a:t>gNB Flexran</a:t>
            </a:r>
            <a:endParaRPr lang="en-US" altLang="zh-TW" sz="1680" b="1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9309735" y="3358515"/>
            <a:ext cx="0" cy="54000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030" y="3705225"/>
            <a:ext cx="808355" cy="819150"/>
          </a:xfrm>
          <a:prstGeom prst="rect">
            <a:avLst/>
          </a:prstGeom>
        </p:spPr>
      </p:pic>
      <p:cxnSp>
        <p:nvCxnSpPr>
          <p:cNvPr id="16" name="直線接點 15"/>
          <p:cNvCxnSpPr/>
          <p:nvPr/>
        </p:nvCxnSpPr>
        <p:spPr>
          <a:xfrm>
            <a:off x="3484880" y="3358515"/>
            <a:ext cx="3175" cy="34671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3"/>
          <p:cNvSpPr txBox="1"/>
          <p:nvPr/>
        </p:nvSpPr>
        <p:spPr>
          <a:xfrm>
            <a:off x="5262245" y="3664585"/>
            <a:ext cx="1066165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  <a:sym typeface="新細明體" panose="02020500000000000000" pitchFamily="2" charset="-122"/>
              </a:rPr>
              <a:t>Affirmed</a:t>
            </a:r>
            <a:endParaRPr lang="en-US" altLang="zh-TW" sz="1680" b="1">
              <a:latin typeface="Calibri" panose="020F0502020204030204" pitchFamily="34" charset="0"/>
              <a:ea typeface="新細明體" panose="02020500000000000000" pitchFamily="18" charset="-120"/>
              <a:sym typeface="新細明體" panose="02020500000000000000" pitchFamily="2" charset="-122"/>
            </a:endParaRPr>
          </a:p>
        </p:txBody>
      </p:sp>
      <p:pic>
        <p:nvPicPr>
          <p:cNvPr id="11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17681">
            <a:off x="2539381" y="4444517"/>
            <a:ext cx="352278" cy="31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77680">
            <a:off x="3896376" y="4586122"/>
            <a:ext cx="352278" cy="31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圓角矩形 22"/>
          <p:cNvSpPr/>
          <p:nvPr/>
        </p:nvSpPr>
        <p:spPr>
          <a:xfrm>
            <a:off x="7056120" y="5367020"/>
            <a:ext cx="2900045" cy="782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r>
              <a:rPr lang="en-US" altLang="zh-TW" sz="1680" strike="noStrike" noProof="1"/>
              <a:t>iperf3</a:t>
            </a:r>
            <a:endParaRPr lang="en-US" altLang="zh-TW" sz="1680" strike="noStrike" noProof="1"/>
          </a:p>
          <a:p>
            <a:pPr algn="ctr" fontAlgn="base"/>
            <a:r>
              <a:rPr lang="en-US" altLang="zh-TW" sz="1680" strike="noStrike" noProof="1"/>
              <a:t>172.16.26.123</a:t>
            </a:r>
            <a:endParaRPr lang="en-US" altLang="zh-TW" sz="1680" strike="noStrike" noProof="1"/>
          </a:p>
          <a:p>
            <a:pPr algn="ctr" fontAlgn="base"/>
            <a:r>
              <a:rPr lang="en-US" altLang="zh-TW" sz="1680" strike="noStrike" noProof="1"/>
              <a:t>172.16.26.125</a:t>
            </a:r>
            <a:endParaRPr lang="en-US" altLang="zh-TW" sz="1680" strike="noStrike" noProof="1"/>
          </a:p>
        </p:txBody>
      </p:sp>
      <p:cxnSp>
        <p:nvCxnSpPr>
          <p:cNvPr id="42" name="直線接點 41"/>
          <p:cNvCxnSpPr/>
          <p:nvPr/>
        </p:nvCxnSpPr>
        <p:spPr>
          <a:xfrm>
            <a:off x="7292975" y="4291331"/>
            <a:ext cx="0" cy="43200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9467215" y="4324351"/>
            <a:ext cx="0" cy="39600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7_PEGA1">
  <a:themeElements>
    <a:clrScheme name="自訂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F497D"/>
      </a:accent1>
      <a:accent2>
        <a:srgbClr val="4BACC6"/>
      </a:accent2>
      <a:accent3>
        <a:srgbClr val="A5A5A5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rotWithShape="0">
          <a:gsLst>
            <a:gs pos="0">
              <a:srgbClr val="16A08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6A08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6A08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 w="6350" cap="flat" cmpd="sng" algn="ctr">
          <a:solidFill>
            <a:srgbClr val="16A08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</a:spPr>
      <a:bodyPr/>
      <a:lstStyle/>
      <a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10094</Words>
  <Application>WPS Presentation</Application>
  <PresentationFormat>宽屏</PresentationFormat>
  <Paragraphs>861</Paragraphs>
  <Slides>26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3" baseType="lpstr">
      <vt:lpstr>Arial</vt:lpstr>
      <vt:lpstr>新細明體</vt:lpstr>
      <vt:lpstr>Wingdings</vt:lpstr>
      <vt:lpstr>微軟正黑體</vt:lpstr>
      <vt:lpstr>Calibri</vt:lpstr>
      <vt:lpstr>新細明體</vt:lpstr>
      <vt:lpstr>Arial Unicode MS</vt:lpstr>
      <vt:lpstr>Calibri Light</vt:lpstr>
      <vt:lpstr>Gill Sans</vt:lpstr>
      <vt:lpstr>Times New Roman</vt:lpstr>
      <vt:lpstr>Microsoft YaHei</vt:lpstr>
      <vt:lpstr>SimSun</vt:lpstr>
      <vt:lpstr>Arial Unicode MS</vt:lpstr>
      <vt:lpstr>Segoe Print</vt:lpstr>
      <vt:lpstr>7_PEGA1</vt:lpstr>
      <vt:lpstr>Office 佈景主題</vt:lpstr>
      <vt:lpstr>Package</vt:lpstr>
      <vt:lpstr>Intel E2E Setup</vt:lpstr>
      <vt:lpstr> Intel E2E Topology</vt:lpstr>
      <vt:lpstr> Intel E2E Topology</vt:lpstr>
      <vt:lpstr>Prepare for GNB server</vt:lpstr>
      <vt:lpstr>Checking for Asrock PCI bus device</vt:lpstr>
      <vt:lpstr>Checking for Asrock PCI Device Driver</vt:lpstr>
      <vt:lpstr>GNB Env Setup</vt:lpstr>
      <vt:lpstr>dpdk-devbind and ifconfig</vt:lpstr>
      <vt:lpstr>PowerPoint 演示文稿</vt:lpstr>
      <vt:lpstr>PowerPoint 演示文稿</vt:lpstr>
      <vt:lpstr>PowerPoint 演示文稿</vt:lpstr>
      <vt:lpstr>PowerPoint 演示文稿</vt:lpstr>
      <vt:lpstr>RU Init &amp; O-du test</vt:lpstr>
      <vt:lpstr>RU Init</vt:lpstr>
      <vt:lpstr>WNC RU INIT setting</vt:lpstr>
      <vt:lpstr>Free5gc Init</vt:lpstr>
      <vt:lpstr>UE Control (at command)</vt:lpstr>
      <vt:lpstr>Initial power tuning tool - by Fangming</vt:lpstr>
      <vt:lpstr>Bring-up sanity test - QXDM logging check</vt:lpstr>
      <vt:lpstr>OAM_CONFIG-oam_sysrepo_du_0</vt:lpstr>
      <vt:lpstr>AsRock#11 init</vt:lpstr>
      <vt:lpstr>PowerPoint 演示文稿</vt:lpstr>
      <vt:lpstr>Docker 0.1.0.7 env setup</vt:lpstr>
      <vt:lpstr>Docker 0.1.0.7 env setup</vt:lpstr>
      <vt:lpstr>Docker 0.1.0.7 env setup</vt:lpstr>
      <vt:lpstr>Docker container Problem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River_Cheng</dc:creator>
  <cp:lastModifiedBy>Kuangmin_Zheng</cp:lastModifiedBy>
  <cp:revision>342</cp:revision>
  <dcterms:created xsi:type="dcterms:W3CDTF">2018-07-25T09:21:00Z</dcterms:created>
  <dcterms:modified xsi:type="dcterms:W3CDTF">2022-04-22T09:23:43Z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1028-10.8.2.6994</vt:lpwstr>
  </property>
</Properties>
</file>